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68" r:id="rId2"/>
    <p:sldId id="269" r:id="rId3"/>
    <p:sldId id="256" r:id="rId4"/>
    <p:sldId id="274" r:id="rId5"/>
    <p:sldId id="258" r:id="rId6"/>
    <p:sldId id="264" r:id="rId7"/>
    <p:sldId id="259" r:id="rId8"/>
    <p:sldId id="276" r:id="rId9"/>
    <p:sldId id="277" r:id="rId10"/>
    <p:sldId id="263" r:id="rId11"/>
    <p:sldId id="261" r:id="rId12"/>
    <p:sldId id="265" r:id="rId13"/>
    <p:sldId id="278" r:id="rId14"/>
    <p:sldId id="279" r:id="rId15"/>
    <p:sldId id="262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6608"/>
    <a:srgbClr val="28FE15"/>
    <a:srgbClr val="6608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2"/>
    <p:restoredTop sz="94674"/>
  </p:normalViewPr>
  <p:slideViewPr>
    <p:cSldViewPr snapToGrid="0" snapToObjects="1">
      <p:cViewPr varScale="1">
        <p:scale>
          <a:sx n="86" d="100"/>
          <a:sy n="86" d="100"/>
        </p:scale>
        <p:origin x="240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napToObjects="1">
      <p:cViewPr varScale="1">
        <p:scale>
          <a:sx n="122" d="100"/>
          <a:sy n="122" d="100"/>
        </p:scale>
        <p:origin x="5072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0.png>
</file>

<file path=ppt/media/image22.jpg>
</file>

<file path=ppt/media/image23.jpg>
</file>

<file path=ppt/media/image24.jpg>
</file>

<file path=ppt/media/image30.jpeg>
</file>

<file path=ppt/media/image31.png>
</file>

<file path=ppt/media/image6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635CB-F80B-404C-9271-0927DA4092E1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6FE550-494B-A44F-8750-036E7C5DCEE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4828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88954-1AE7-9B4F-9C45-A5F41DCA5E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7106D8-A459-D846-8BF0-462F24C2A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270089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CF07B-1439-C646-B3F1-4FD3416D2A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D0FF79-045D-5E45-902A-5C23A0CCA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3FDBB8-F86A-FF4D-81C9-F10B309C64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7B4C6A-3C65-024F-B118-7E13282D1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33662-BC5C-EC4B-8FC8-AE0D60E14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5971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E77452-10C7-C442-9AC6-4AE4284CF1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C365FD-6FF6-4242-A1E1-34D1E089B6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3C645-ABB9-8344-8E82-208D54911D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5338BC-F8C5-0947-8936-8636E48F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81A65-B2D0-9E47-B171-E0A3B2B5C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4551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5D3CE-42BB-5C41-A94C-401DA8E2B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11122-988D-DC4A-9ACB-177508280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0619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82C85-08D3-4D43-A48E-07FB422AD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9C9698-CA64-694D-AA96-C78B0EA8B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728BAF-B30A-C342-9491-61CFF865B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FB172-C911-F64C-8FB2-0BDAA187A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6A948A-0624-AD46-A821-05B45A3C0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943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2794B-301A-5C4F-BA47-1834D4FB9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A920A-1571-7C4E-B0B9-1A5EFCF318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9E748-88CB-6E47-A6CC-860C66F63B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4E1EB4-3C69-8A4D-A0BF-058C55C0AE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D414A7-3794-8D4B-978E-3B2DE8FDD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7248E7-BD28-E340-AA2C-CDF05F944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52623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B30CC-29E1-A24D-B85F-D69A068B2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AE4B57-181D-CC47-BD2F-2EEB2430B3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BE7707-4247-1344-A2E4-BEE4F4182B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773447-0CC3-3D41-B580-C2C4AE7CDE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4E4417-0FD6-1A47-A887-7E33D44348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FCCFBE-FC14-6C42-B89C-84F4CFB8FE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D1593F-3A06-A040-B0B5-2D4DEF710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CC56C7-7B24-1E4F-8906-E9C379528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563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DEA6B-B2F1-1D42-897C-9B3C58425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087DF1-16B3-8740-9E43-78FB8370C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244B85-0275-A243-9B28-184049C2C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AF513-3BCA-0646-B8A8-34DFE5654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7432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A4C49-C537-4042-A1CA-4EE9914C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176348-9668-E54A-82E4-7956021A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D1AA9-8478-134F-974D-05DF6DAF0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8536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99F4-A124-7148-8498-63D5B188A0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C626D-F24A-1D44-87CD-6338D5AFF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1FFDA9-6AFA-5D44-AF98-94F9DD5A9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CB8F-5ACE-EB4D-9DCC-072EA476C4F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824593-1622-F942-884A-1CF4547D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CE469D-4786-2B47-A410-C531A5822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995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286E4-8BD6-584A-97DF-3BEEF9F4C3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8A9378-33CE-3A4C-AFA7-9DD863D606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8A7F9-C95A-9343-A662-FC179DC8D8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0A1541-9510-2844-A874-7ED853CE11B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FA6BDF5-2395-7149-A169-DFD6598612D8}" type="datetimeFigureOut">
              <a:rPr lang="en-GB" smtClean="0"/>
              <a:t>15/07/2021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1A2C64-2CAE-DD46-8446-E140E3EF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FBB038-66A0-3B48-951E-F6C4517F2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D7AB285-C7EC-E04C-AD9D-E2838CD9E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3336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0050AE4-02B4-2244-A54F-8A3A73ACE8FE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5FEA03-551E-9340-8325-4B16371703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015D28-A6D5-6A4F-A697-4E663CFF95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7367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eg"/><Relationship Id="rId3" Type="http://schemas.openxmlformats.org/officeDocument/2006/relationships/image" Target="../media/image13.jpeg"/><Relationship Id="rId7" Type="http://schemas.openxmlformats.org/officeDocument/2006/relationships/image" Target="../media/image17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B5F57002-B092-7244-B244-9D1277D6C8E1}"/>
              </a:ext>
            </a:extLst>
          </p:cNvPr>
          <p:cNvSpPr txBox="1"/>
          <p:nvPr/>
        </p:nvSpPr>
        <p:spPr>
          <a:xfrm>
            <a:off x="2376048" y="3592762"/>
            <a:ext cx="229058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</a:t>
            </a:r>
          </a:p>
          <a:p>
            <a:pPr algn="ctr"/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David Hawking</a:t>
            </a:r>
            <a:endParaRPr lang="en-GB" sz="20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813C2E-599F-FA44-9668-067D987D9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741" y="2455556"/>
            <a:ext cx="965194" cy="965194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9A31C94-0EED-144E-A71E-A269ED98A63A}"/>
              </a:ext>
            </a:extLst>
          </p:cNvPr>
          <p:cNvSpPr txBox="1"/>
          <p:nvPr/>
        </p:nvSpPr>
        <p:spPr>
          <a:xfrm>
            <a:off x="4949816" y="3592762"/>
            <a:ext cx="2290582" cy="954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Paper Talks</a:t>
            </a:r>
          </a:p>
          <a:p>
            <a:pPr algn="ctr"/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Sebastian Günther</a:t>
            </a:r>
          </a:p>
          <a:p>
            <a:pPr algn="ctr"/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Yurou</a:t>
            </a:r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Zhao</a:t>
            </a:r>
            <a:endParaRPr lang="en-GB" sz="20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E7D1911-4A06-BB45-A018-F6DF9A4151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12509" y="2455556"/>
            <a:ext cx="965194" cy="96519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55E0B969-F43C-0A4E-9FC1-A20745E0FD06}"/>
              </a:ext>
            </a:extLst>
          </p:cNvPr>
          <p:cNvSpPr txBox="1"/>
          <p:nvPr/>
        </p:nvSpPr>
        <p:spPr>
          <a:xfrm>
            <a:off x="7523584" y="3592762"/>
            <a:ext cx="2290582" cy="126188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Encore Talks</a:t>
            </a:r>
          </a:p>
          <a:p>
            <a:pPr algn="ctr"/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Claudia </a:t>
            </a:r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Hauff</a:t>
            </a:r>
            <a:endParaRPr lang="en-GB" sz="20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  <a:p>
            <a:pPr algn="ctr"/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Junqi</a:t>
            </a:r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Zhang</a:t>
            </a:r>
          </a:p>
          <a:p>
            <a:pPr algn="ctr"/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Manel </a:t>
            </a:r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Slokom</a:t>
            </a:r>
            <a:endParaRPr lang="en-GB" sz="20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C267E99-F4CB-7249-B852-2BEEC516BD3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86277" y="2455556"/>
            <a:ext cx="965194" cy="965194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0F7334D-019C-5B4B-BE19-1D448E2170E5}"/>
              </a:ext>
            </a:extLst>
          </p:cNvPr>
          <p:cNvSpPr/>
          <p:nvPr/>
        </p:nvSpPr>
        <p:spPr>
          <a:xfrm>
            <a:off x="6549890" y="6498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Sim4IR Session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Speakers</a:t>
            </a:r>
          </a:p>
        </p:txBody>
      </p:sp>
    </p:spTree>
    <p:extLst>
      <p:ext uri="{BB962C8B-B14F-4D97-AF65-F5344CB8AC3E}">
        <p14:creationId xmlns:p14="http://schemas.microsoft.com/office/powerpoint/2010/main" val="970282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Sim4IR Workshop Structure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705C5B1-0548-E14B-9DDE-732DDB5659A4}"/>
              </a:ext>
            </a:extLst>
          </p:cNvPr>
          <p:cNvGrpSpPr/>
          <p:nvPr/>
        </p:nvGrpSpPr>
        <p:grpSpPr>
          <a:xfrm>
            <a:off x="805662" y="3219076"/>
            <a:ext cx="2422075" cy="2825741"/>
            <a:chOff x="808176" y="1672687"/>
            <a:chExt cx="2422075" cy="282574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1DC9CE6-E442-DE49-9D39-256989597A76}"/>
                </a:ext>
              </a:extLst>
            </p:cNvPr>
            <p:cNvSpPr/>
            <p:nvPr/>
          </p:nvSpPr>
          <p:spPr>
            <a:xfrm rot="16200000">
              <a:off x="608132" y="1876309"/>
              <a:ext cx="2825740" cy="2418498"/>
            </a:xfrm>
            <a:prstGeom prst="rect">
              <a:avLst/>
            </a:prstGeom>
            <a:solidFill>
              <a:srgbClr val="1066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D23DFC5-3BBC-7648-A35C-8C707601AC8B}"/>
                </a:ext>
              </a:extLst>
            </p:cNvPr>
            <p:cNvSpPr txBox="1"/>
            <p:nvPr/>
          </p:nvSpPr>
          <p:spPr>
            <a:xfrm>
              <a:off x="811752" y="1672687"/>
              <a:ext cx="2417606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2000" b="1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en-GB" sz="12000" b="1" dirty="0">
                <a:solidFill>
                  <a:srgbClr val="28FE15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Menlo" panose="020B0609030804020204" pitchFamily="49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F6E962E-6A58-E448-9D21-ABD8850A52E9}"/>
                </a:ext>
              </a:extLst>
            </p:cNvPr>
            <p:cNvSpPr txBox="1"/>
            <p:nvPr/>
          </p:nvSpPr>
          <p:spPr>
            <a:xfrm>
              <a:off x="808176" y="3402020"/>
              <a:ext cx="2417606" cy="8617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Keynote</a:t>
              </a:r>
            </a:p>
            <a:p>
              <a:pPr algn="ctr"/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  <a:cs typeface="Menlo" panose="020B0609030804020204" pitchFamily="49" charset="0"/>
                </a:rPr>
                <a:t>Presentation</a:t>
              </a:r>
              <a:endParaRPr lang="en-GB" sz="2800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9169AF5-6B90-5940-8928-B729304DD208}"/>
              </a:ext>
            </a:extLst>
          </p:cNvPr>
          <p:cNvGrpSpPr/>
          <p:nvPr/>
        </p:nvGrpSpPr>
        <p:grpSpPr>
          <a:xfrm>
            <a:off x="3546292" y="3219076"/>
            <a:ext cx="2422075" cy="2825741"/>
            <a:chOff x="808176" y="1672687"/>
            <a:chExt cx="2422075" cy="2825741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2672E1B-8B0B-384B-B58C-0BA37F4DCCEA}"/>
                </a:ext>
              </a:extLst>
            </p:cNvPr>
            <p:cNvSpPr/>
            <p:nvPr/>
          </p:nvSpPr>
          <p:spPr>
            <a:xfrm rot="16200000">
              <a:off x="608132" y="1876309"/>
              <a:ext cx="2825740" cy="2418498"/>
            </a:xfrm>
            <a:prstGeom prst="rect">
              <a:avLst/>
            </a:prstGeom>
            <a:solidFill>
              <a:srgbClr val="1066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02D1CC9-AC21-BB4C-AA08-AF708D2DB13D}"/>
                </a:ext>
              </a:extLst>
            </p:cNvPr>
            <p:cNvSpPr txBox="1"/>
            <p:nvPr/>
          </p:nvSpPr>
          <p:spPr>
            <a:xfrm>
              <a:off x="811752" y="1672687"/>
              <a:ext cx="2417606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2000" b="1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1</a:t>
              </a:r>
              <a:endParaRPr lang="en-GB" sz="12000" b="1" dirty="0">
                <a:solidFill>
                  <a:srgbClr val="28FE15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Menlo" panose="020B0609030804020204" pitchFamily="49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83ADB446-7C09-454F-AC1F-33575A3FE38C}"/>
                </a:ext>
              </a:extLst>
            </p:cNvPr>
            <p:cNvSpPr txBox="1"/>
            <p:nvPr/>
          </p:nvSpPr>
          <p:spPr>
            <a:xfrm>
              <a:off x="808176" y="3402020"/>
              <a:ext cx="2417606" cy="8617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Paper</a:t>
              </a:r>
              <a:b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</a:br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Presentation</a:t>
              </a:r>
              <a:endParaRPr lang="en-GB" sz="2800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9E6AEFC-9900-2144-85AE-E4386C0335BC}"/>
              </a:ext>
            </a:extLst>
          </p:cNvPr>
          <p:cNvGrpSpPr/>
          <p:nvPr/>
        </p:nvGrpSpPr>
        <p:grpSpPr>
          <a:xfrm>
            <a:off x="6219500" y="3219076"/>
            <a:ext cx="2422075" cy="2825741"/>
            <a:chOff x="808176" y="1672687"/>
            <a:chExt cx="2422075" cy="2825741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61897DC-C6F0-324D-BBE9-0F3A9BE3D1EB}"/>
                </a:ext>
              </a:extLst>
            </p:cNvPr>
            <p:cNvSpPr/>
            <p:nvPr/>
          </p:nvSpPr>
          <p:spPr>
            <a:xfrm rot="16200000">
              <a:off x="608132" y="1876309"/>
              <a:ext cx="2825740" cy="2418498"/>
            </a:xfrm>
            <a:prstGeom prst="rect">
              <a:avLst/>
            </a:prstGeom>
            <a:solidFill>
              <a:srgbClr val="1066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55D61A0-63BB-0E46-A785-ACAC806F509B}"/>
                </a:ext>
              </a:extLst>
            </p:cNvPr>
            <p:cNvSpPr txBox="1"/>
            <p:nvPr/>
          </p:nvSpPr>
          <p:spPr>
            <a:xfrm>
              <a:off x="811752" y="1672687"/>
              <a:ext cx="2417606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2000" b="1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5</a:t>
              </a:r>
              <a:endParaRPr lang="en-GB" sz="12000" b="1" dirty="0">
                <a:solidFill>
                  <a:srgbClr val="28FE15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Menlo" panose="020B0609030804020204" pitchFamily="49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AD7D5A4-B097-E342-BA99-21FA8B701C55}"/>
                </a:ext>
              </a:extLst>
            </p:cNvPr>
            <p:cNvSpPr txBox="1"/>
            <p:nvPr/>
          </p:nvSpPr>
          <p:spPr>
            <a:xfrm>
              <a:off x="808176" y="3402020"/>
              <a:ext cx="2417606" cy="8617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“Encore”</a:t>
              </a:r>
              <a:b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</a:br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Presentations</a:t>
              </a:r>
              <a:endParaRPr lang="en-GB" sz="2800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EA0E1DE-AD9F-4E40-8D88-C0E862B72FD2}"/>
              </a:ext>
            </a:extLst>
          </p:cNvPr>
          <p:cNvGrpSpPr/>
          <p:nvPr/>
        </p:nvGrpSpPr>
        <p:grpSpPr>
          <a:xfrm>
            <a:off x="8957897" y="3219076"/>
            <a:ext cx="2422075" cy="2825741"/>
            <a:chOff x="8960411" y="1675470"/>
            <a:chExt cx="2422075" cy="2825741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93A7B47-5A89-0D48-ACB9-666EC5AAFD94}"/>
                </a:ext>
              </a:extLst>
            </p:cNvPr>
            <p:cNvSpPr/>
            <p:nvPr/>
          </p:nvSpPr>
          <p:spPr>
            <a:xfrm rot="16200000">
              <a:off x="8760367" y="1879092"/>
              <a:ext cx="2825740" cy="2418498"/>
            </a:xfrm>
            <a:prstGeom prst="rect">
              <a:avLst/>
            </a:prstGeom>
            <a:solidFill>
              <a:srgbClr val="66081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46A97D-37F8-1241-AC93-38CA478767CC}"/>
                </a:ext>
              </a:extLst>
            </p:cNvPr>
            <p:cNvSpPr txBox="1"/>
            <p:nvPr/>
          </p:nvSpPr>
          <p:spPr>
            <a:xfrm>
              <a:off x="8963987" y="1675470"/>
              <a:ext cx="2417606" cy="184665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2000" b="1" dirty="0">
                  <a:solidFill>
                    <a:schemeClr val="bg1"/>
                  </a:solidFill>
                  <a:latin typeface="Roboto Black" panose="02000000000000000000" pitchFamily="2" charset="0"/>
                  <a:ea typeface="Roboto Black" panose="02000000000000000000" pitchFamily="2" charset="0"/>
                </a:rPr>
                <a:t>+</a:t>
              </a:r>
              <a:endParaRPr lang="en-GB" sz="12000" b="1" dirty="0">
                <a:solidFill>
                  <a:srgbClr val="28FE15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Menlo" panose="020B0609030804020204" pitchFamily="49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BC1E8C6-2F3E-9643-A8FD-9C1E0F07985F}"/>
                </a:ext>
              </a:extLst>
            </p:cNvPr>
            <p:cNvSpPr txBox="1"/>
            <p:nvPr/>
          </p:nvSpPr>
          <p:spPr>
            <a:xfrm>
              <a:off x="8960411" y="3404803"/>
              <a:ext cx="2417606" cy="8617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Breakout</a:t>
              </a:r>
              <a:b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</a:br>
              <a:r>
                <a:rPr lang="en-GB" sz="2800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Discussions</a:t>
              </a:r>
              <a:endParaRPr lang="en-GB" sz="2800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F938FA9-7E4C-DF47-9E63-FA1A9373D7F3}"/>
              </a:ext>
            </a:extLst>
          </p:cNvPr>
          <p:cNvGrpSpPr/>
          <p:nvPr/>
        </p:nvGrpSpPr>
        <p:grpSpPr>
          <a:xfrm>
            <a:off x="812028" y="1672687"/>
            <a:ext cx="5154662" cy="1220220"/>
            <a:chOff x="811754" y="4826475"/>
            <a:chExt cx="5154662" cy="1220220"/>
          </a:xfrm>
        </p:grpSpPr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F7BA051-9B39-574A-AC35-4A5CF9D01516}"/>
                </a:ext>
              </a:extLst>
            </p:cNvPr>
            <p:cNvSpPr/>
            <p:nvPr/>
          </p:nvSpPr>
          <p:spPr>
            <a:xfrm rot="16200000">
              <a:off x="2778975" y="2859254"/>
              <a:ext cx="1220220" cy="5154661"/>
            </a:xfrm>
            <a:prstGeom prst="rect">
              <a:avLst/>
            </a:prstGeom>
            <a:solidFill>
              <a:srgbClr val="10660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E4FE8CD-5DEE-8C4A-B23B-0F3A82B4796D}"/>
                </a:ext>
              </a:extLst>
            </p:cNvPr>
            <p:cNvSpPr txBox="1"/>
            <p:nvPr/>
          </p:nvSpPr>
          <p:spPr>
            <a:xfrm>
              <a:off x="811754" y="5098030"/>
              <a:ext cx="5154662" cy="6771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22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Split over </a:t>
              </a:r>
              <a:r>
                <a:rPr lang="en-GB" sz="2200" i="1" dirty="0">
                  <a:solidFill>
                    <a:schemeClr val="bg1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two sessions</a:t>
              </a:r>
              <a:r>
                <a:rPr lang="en-GB" sz="22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to cater for an international audience</a:t>
              </a:r>
              <a:endParaRPr lang="en-GB" sz="2200" i="1" dirty="0">
                <a:solidFill>
                  <a:srgbClr val="28FE15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endParaRPr>
            </a:p>
          </p:txBody>
        </p:sp>
      </p:grpSp>
      <p:pic>
        <p:nvPicPr>
          <p:cNvPr id="45" name="Picture 44">
            <a:extLst>
              <a:ext uri="{FF2B5EF4-FFF2-40B4-BE49-F238E27FC236}">
                <a16:creationId xmlns:a16="http://schemas.microsoft.com/office/drawing/2014/main" id="{AD6F6CD4-7D05-DA4D-A8CA-6CCEB1859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13614" y="2970602"/>
            <a:ext cx="677108" cy="67710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1B01CC18-B888-3644-84B3-D3449B56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0789" y="2842235"/>
            <a:ext cx="677108" cy="677108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C3964AAF-3862-1240-84C5-A0B320B71F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3803" y="2850989"/>
            <a:ext cx="677108" cy="677108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BEAD5780-056B-704B-987D-58AD9497240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4937" y="2843851"/>
            <a:ext cx="677108" cy="677108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1DDD4B75-CB6F-F94B-9216-AD6BBE5DB6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51290" y="1351985"/>
            <a:ext cx="677108" cy="677108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F38D01CA-F79C-3843-B728-9803813A9FC5}"/>
              </a:ext>
            </a:extLst>
          </p:cNvPr>
          <p:cNvSpPr txBox="1"/>
          <p:nvPr/>
        </p:nvSpPr>
        <p:spPr>
          <a:xfrm rot="16200000">
            <a:off x="-270225" y="4970616"/>
            <a:ext cx="195817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Icons – </a:t>
            </a:r>
            <a:r>
              <a:rPr lang="en-GB" sz="1200" dirty="0" err="1">
                <a:solidFill>
                  <a:schemeClr val="bg1"/>
                </a:solidFill>
                <a:latin typeface="Roboto Thin" panose="02000000000000000000" pitchFamily="2" charset="0"/>
                <a:ea typeface="Roboto Thin" panose="02000000000000000000" pitchFamily="2" charset="0"/>
              </a:rPr>
              <a:t>thenounproject.com</a:t>
            </a:r>
            <a:endParaRPr lang="en-GB" sz="1200" dirty="0">
              <a:solidFill>
                <a:schemeClr val="bg1"/>
              </a:solidFill>
              <a:latin typeface="Roboto Thin" panose="02000000000000000000" pitchFamily="2" charset="0"/>
              <a:ea typeface="Roboto Thin" panose="02000000000000000000" pitchFamily="2" charset="0"/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4E1CE2F-1B60-8C4C-B2D9-F980E50F381B}"/>
              </a:ext>
            </a:extLst>
          </p:cNvPr>
          <p:cNvSpPr/>
          <p:nvPr/>
        </p:nvSpPr>
        <p:spPr>
          <a:xfrm>
            <a:off x="6219500" y="1977981"/>
            <a:ext cx="690508" cy="690508"/>
          </a:xfrm>
          <a:prstGeom prst="ellipse">
            <a:avLst/>
          </a:prstGeom>
          <a:solidFill>
            <a:srgbClr val="106608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738D608A-609A-5044-B4E5-795BAFD7CC3F}"/>
              </a:ext>
            </a:extLst>
          </p:cNvPr>
          <p:cNvSpPr/>
          <p:nvPr/>
        </p:nvSpPr>
        <p:spPr>
          <a:xfrm>
            <a:off x="7451651" y="1973210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7A9009C-E81C-6B49-ABBF-419A416BE8B4}"/>
              </a:ext>
            </a:extLst>
          </p:cNvPr>
          <p:cNvSpPr txBox="1"/>
          <p:nvPr/>
        </p:nvSpPr>
        <p:spPr>
          <a:xfrm>
            <a:off x="6387168" y="1984681"/>
            <a:ext cx="2984067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+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434083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38" grpId="0" animBg="1"/>
      <p:bldP spid="40" grpId="0" animBg="1"/>
      <p:bldP spid="4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>
            <a:extLst>
              <a:ext uri="{FF2B5EF4-FFF2-40B4-BE49-F238E27FC236}">
                <a16:creationId xmlns:a16="http://schemas.microsoft.com/office/drawing/2014/main" id="{DDC69DF8-9CDC-3C46-93B1-176853F6E67B}"/>
              </a:ext>
            </a:extLst>
          </p:cNvPr>
          <p:cNvSpPr/>
          <p:nvPr/>
        </p:nvSpPr>
        <p:spPr>
          <a:xfrm>
            <a:off x="2927678" y="6431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Session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Schedule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FEF688-B2D4-0948-8E45-6A1B87E8DBDA}"/>
              </a:ext>
            </a:extLst>
          </p:cNvPr>
          <p:cNvSpPr txBox="1"/>
          <p:nvPr/>
        </p:nvSpPr>
        <p:spPr>
          <a:xfrm>
            <a:off x="810859" y="5677361"/>
            <a:ext cx="1056849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Detailed information (in your </a:t>
            </a:r>
            <a:r>
              <a:rPr lang="en-GB" sz="2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timezone</a:t>
            </a:r>
            <a:r>
              <a:rPr lang="en-GB" sz="2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!) at </a:t>
            </a:r>
            <a:r>
              <a:rPr lang="en-GB" sz="2000" i="1" dirty="0">
                <a:solidFill>
                  <a:srgbClr val="28FE1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https://sim4ir.org/schedule</a:t>
            </a:r>
            <a:endParaRPr lang="en-GB" sz="2400" i="1" dirty="0">
              <a:solidFill>
                <a:srgbClr val="28FE15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C42AF-EB66-9E44-86C1-CCDFDE7D1BD3}"/>
              </a:ext>
            </a:extLst>
          </p:cNvPr>
          <p:cNvSpPr txBox="1"/>
          <p:nvPr/>
        </p:nvSpPr>
        <p:spPr>
          <a:xfrm>
            <a:off x="810859" y="1687988"/>
            <a:ext cx="17154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0900 CEST</a:t>
            </a:r>
            <a:endParaRPr lang="en-GB" sz="24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C7500C-F0AB-D040-9597-7AD5F806CCB8}"/>
              </a:ext>
            </a:extLst>
          </p:cNvPr>
          <p:cNvSpPr txBox="1"/>
          <p:nvPr/>
        </p:nvSpPr>
        <p:spPr>
          <a:xfrm>
            <a:off x="9664820" y="1687988"/>
            <a:ext cx="17154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1230 CEST</a:t>
            </a:r>
            <a:endParaRPr lang="en-GB" sz="24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6E274E-FBC1-E742-BD7A-04BD193B8CB5}"/>
              </a:ext>
            </a:extLst>
          </p:cNvPr>
          <p:cNvCxnSpPr/>
          <p:nvPr/>
        </p:nvCxnSpPr>
        <p:spPr>
          <a:xfrm>
            <a:off x="810859" y="2183443"/>
            <a:ext cx="10568049" cy="0"/>
          </a:xfrm>
          <a:prstGeom prst="straightConnector1">
            <a:avLst/>
          </a:prstGeom>
          <a:ln w="76200"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944AB5A-DA30-984C-B62D-B9D7FE8A97AF}"/>
              </a:ext>
            </a:extLst>
          </p:cNvPr>
          <p:cNvSpPr/>
          <p:nvPr/>
        </p:nvSpPr>
        <p:spPr>
          <a:xfrm rot="16200000">
            <a:off x="1109008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F57002-B092-7244-B244-9D1277D6C8E1}"/>
              </a:ext>
            </a:extLst>
          </p:cNvPr>
          <p:cNvSpPr txBox="1"/>
          <p:nvPr/>
        </p:nvSpPr>
        <p:spPr>
          <a:xfrm>
            <a:off x="1367019" y="3957484"/>
            <a:ext cx="22905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 A</a:t>
            </a:r>
          </a:p>
          <a:p>
            <a:pPr algn="ctr"/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David Hawking</a:t>
            </a:r>
            <a:endParaRPr lang="en-GB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813C2E-599F-FA44-9668-067D987D9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712" y="2820278"/>
            <a:ext cx="965194" cy="96519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0A2026-9287-2A4C-9F32-5667FF60EC8F}"/>
              </a:ext>
            </a:extLst>
          </p:cNvPr>
          <p:cNvSpPr txBox="1"/>
          <p:nvPr/>
        </p:nvSpPr>
        <p:spPr>
          <a:xfrm>
            <a:off x="1367019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0915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4F075AD-A37C-2A4C-8E54-A2420A4AD0C6}"/>
              </a:ext>
            </a:extLst>
          </p:cNvPr>
          <p:cNvSpPr/>
          <p:nvPr/>
        </p:nvSpPr>
        <p:spPr>
          <a:xfrm rot="16200000">
            <a:off x="3682776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A31C94-0EED-144E-A71E-A269ED98A63A}"/>
              </a:ext>
            </a:extLst>
          </p:cNvPr>
          <p:cNvSpPr txBox="1"/>
          <p:nvPr/>
        </p:nvSpPr>
        <p:spPr>
          <a:xfrm>
            <a:off x="3940787" y="3957484"/>
            <a:ext cx="2290582" cy="892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Paper Talks</a:t>
            </a:r>
          </a:p>
          <a:p>
            <a:pPr algn="ctr"/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Sebastian Günther</a:t>
            </a:r>
          </a:p>
          <a:p>
            <a:pPr algn="ctr"/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Yurou</a:t>
            </a:r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Zhao</a:t>
            </a:r>
            <a:endParaRPr lang="en-GB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E7D1911-4A06-BB45-A018-F6DF9A4151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03480" y="2820278"/>
            <a:ext cx="965194" cy="96519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3D5C410C-9925-6542-9932-FE1285AB4A58}"/>
              </a:ext>
            </a:extLst>
          </p:cNvPr>
          <p:cNvSpPr/>
          <p:nvPr/>
        </p:nvSpPr>
        <p:spPr>
          <a:xfrm rot="16200000">
            <a:off x="8830313" y="2906275"/>
            <a:ext cx="2806604" cy="2290581"/>
          </a:xfrm>
          <a:prstGeom prst="rect">
            <a:avLst/>
          </a:prstGeom>
          <a:solidFill>
            <a:srgbClr val="6608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A17565E-83EA-214C-A9F4-8EAE7335EC0F}"/>
              </a:ext>
            </a:extLst>
          </p:cNvPr>
          <p:cNvSpPr txBox="1"/>
          <p:nvPr/>
        </p:nvSpPr>
        <p:spPr>
          <a:xfrm>
            <a:off x="9088324" y="3957484"/>
            <a:ext cx="2290582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Breakout</a:t>
            </a:r>
          </a:p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Discussion &amp; Reporting</a:t>
            </a:r>
            <a:endParaRPr lang="en-GB" sz="22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283F4CA-EF82-374B-A1A4-C5F94FF60C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751017" y="2820278"/>
            <a:ext cx="965194" cy="96519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C21DC6CE-21C9-A649-B9A3-8EF8D6B011C3}"/>
              </a:ext>
            </a:extLst>
          </p:cNvPr>
          <p:cNvSpPr/>
          <p:nvPr/>
        </p:nvSpPr>
        <p:spPr>
          <a:xfrm rot="16200000">
            <a:off x="6256544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5E0B969-F43C-0A4E-9FC1-A20745E0FD06}"/>
              </a:ext>
            </a:extLst>
          </p:cNvPr>
          <p:cNvSpPr txBox="1"/>
          <p:nvPr/>
        </p:nvSpPr>
        <p:spPr>
          <a:xfrm>
            <a:off x="6514555" y="3957484"/>
            <a:ext cx="2290582" cy="116955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Encore Talks</a:t>
            </a:r>
          </a:p>
          <a:p>
            <a:pPr algn="ctr"/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Claudia </a:t>
            </a:r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Hauff</a:t>
            </a:r>
            <a:endParaRPr lang="en-GB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  <a:p>
            <a:pPr algn="ctr"/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Junqi</a:t>
            </a:r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Zhang</a:t>
            </a:r>
          </a:p>
          <a:p>
            <a:pPr algn="ctr"/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Manel </a:t>
            </a:r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Slokom</a:t>
            </a:r>
            <a:endParaRPr lang="en-GB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C267E99-F4CB-7249-B852-2BEEC516BD3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77248" y="2820278"/>
            <a:ext cx="965194" cy="96519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D97BDF7-F3A8-1F4D-9235-E050FB37BB4B}"/>
              </a:ext>
            </a:extLst>
          </p:cNvPr>
          <p:cNvSpPr txBox="1"/>
          <p:nvPr/>
        </p:nvSpPr>
        <p:spPr>
          <a:xfrm>
            <a:off x="2644101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0950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8C207A6-6E50-5748-8B7C-04AAB1697EA3}"/>
              </a:ext>
            </a:extLst>
          </p:cNvPr>
          <p:cNvSpPr txBox="1"/>
          <p:nvPr/>
        </p:nvSpPr>
        <p:spPr>
          <a:xfrm>
            <a:off x="3935458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0950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BE635B-FE57-1F49-B3CB-2B5CC3075341}"/>
              </a:ext>
            </a:extLst>
          </p:cNvPr>
          <p:cNvSpPr txBox="1"/>
          <p:nvPr/>
        </p:nvSpPr>
        <p:spPr>
          <a:xfrm>
            <a:off x="5212540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1030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69D0B84-136E-F74A-9E9F-9260F0D94EA6}"/>
              </a:ext>
            </a:extLst>
          </p:cNvPr>
          <p:cNvSpPr txBox="1"/>
          <p:nvPr/>
        </p:nvSpPr>
        <p:spPr>
          <a:xfrm>
            <a:off x="6509226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1040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7F81E96-49F7-C046-AF05-821BD3C6E58E}"/>
              </a:ext>
            </a:extLst>
          </p:cNvPr>
          <p:cNvSpPr txBox="1"/>
          <p:nvPr/>
        </p:nvSpPr>
        <p:spPr>
          <a:xfrm>
            <a:off x="7786308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1125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3B35FBC-752E-9148-B35A-09F724652627}"/>
              </a:ext>
            </a:extLst>
          </p:cNvPr>
          <p:cNvSpPr txBox="1"/>
          <p:nvPr/>
        </p:nvSpPr>
        <p:spPr>
          <a:xfrm>
            <a:off x="9088324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1125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8F40B56-4C46-654B-A902-6A2982CBCAD4}"/>
              </a:ext>
            </a:extLst>
          </p:cNvPr>
          <p:cNvSpPr txBox="1"/>
          <p:nvPr/>
        </p:nvSpPr>
        <p:spPr>
          <a:xfrm>
            <a:off x="10107154" y="2320077"/>
            <a:ext cx="1277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1230 (</a:t>
            </a:r>
            <a:r>
              <a:rPr lang="en-GB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ish</a:t>
            </a: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070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6" grpId="0"/>
      <p:bldP spid="12" grpId="0" animBg="1"/>
      <p:bldP spid="13" grpId="0"/>
      <p:bldP spid="24" grpId="0"/>
      <p:bldP spid="40" grpId="0" animBg="1"/>
      <p:bldP spid="41" grpId="0"/>
      <p:bldP spid="44" grpId="0" animBg="1"/>
      <p:bldP spid="45" grpId="0"/>
      <p:bldP spid="48" grpId="0" animBg="1"/>
      <p:bldP spid="49" grpId="0"/>
      <p:bldP spid="51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>
            <a:extLst>
              <a:ext uri="{FF2B5EF4-FFF2-40B4-BE49-F238E27FC236}">
                <a16:creationId xmlns:a16="http://schemas.microsoft.com/office/drawing/2014/main" id="{EE58DD13-648E-B54F-9478-63BCF7961E32}"/>
              </a:ext>
            </a:extLst>
          </p:cNvPr>
          <p:cNvSpPr/>
          <p:nvPr/>
        </p:nvSpPr>
        <p:spPr>
          <a:xfrm>
            <a:off x="2927678" y="6431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Session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Schedule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FEF688-B2D4-0948-8E45-6A1B87E8DBDA}"/>
              </a:ext>
            </a:extLst>
          </p:cNvPr>
          <p:cNvSpPr txBox="1"/>
          <p:nvPr/>
        </p:nvSpPr>
        <p:spPr>
          <a:xfrm>
            <a:off x="810859" y="5677361"/>
            <a:ext cx="1056849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Detailed information (in your </a:t>
            </a:r>
            <a:r>
              <a:rPr lang="en-GB" sz="2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timezone</a:t>
            </a:r>
            <a:r>
              <a:rPr lang="en-GB" sz="2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!) at </a:t>
            </a:r>
            <a:r>
              <a:rPr lang="en-GB" sz="2000" i="1" dirty="0">
                <a:solidFill>
                  <a:srgbClr val="28FE1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https://sim4ir.org/schedule</a:t>
            </a:r>
            <a:endParaRPr lang="en-GB" sz="2400" i="1" dirty="0">
              <a:solidFill>
                <a:srgbClr val="28FE15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5C42AF-EB66-9E44-86C1-CCDFDE7D1BD3}"/>
              </a:ext>
            </a:extLst>
          </p:cNvPr>
          <p:cNvSpPr txBox="1"/>
          <p:nvPr/>
        </p:nvSpPr>
        <p:spPr>
          <a:xfrm>
            <a:off x="810859" y="1687988"/>
            <a:ext cx="17154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1700 CEST</a:t>
            </a:r>
            <a:endParaRPr lang="en-GB" sz="24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C7500C-F0AB-D040-9597-7AD5F806CCB8}"/>
              </a:ext>
            </a:extLst>
          </p:cNvPr>
          <p:cNvSpPr txBox="1"/>
          <p:nvPr/>
        </p:nvSpPr>
        <p:spPr>
          <a:xfrm>
            <a:off x="9664820" y="1687988"/>
            <a:ext cx="171542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2040 CEST</a:t>
            </a:r>
            <a:endParaRPr lang="en-GB" sz="24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46E274E-FBC1-E742-BD7A-04BD193B8CB5}"/>
              </a:ext>
            </a:extLst>
          </p:cNvPr>
          <p:cNvCxnSpPr/>
          <p:nvPr/>
        </p:nvCxnSpPr>
        <p:spPr>
          <a:xfrm>
            <a:off x="810859" y="2183443"/>
            <a:ext cx="10568049" cy="0"/>
          </a:xfrm>
          <a:prstGeom prst="straightConnector1">
            <a:avLst/>
          </a:prstGeom>
          <a:ln w="76200">
            <a:solidFill>
              <a:schemeClr val="bg1"/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D944AB5A-DA30-984C-B62D-B9D7FE8A97AF}"/>
              </a:ext>
            </a:extLst>
          </p:cNvPr>
          <p:cNvSpPr/>
          <p:nvPr/>
        </p:nvSpPr>
        <p:spPr>
          <a:xfrm rot="16200000">
            <a:off x="1109008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5F57002-B092-7244-B244-9D1277D6C8E1}"/>
              </a:ext>
            </a:extLst>
          </p:cNvPr>
          <p:cNvSpPr txBox="1"/>
          <p:nvPr/>
        </p:nvSpPr>
        <p:spPr>
          <a:xfrm>
            <a:off x="1367019" y="3957484"/>
            <a:ext cx="22905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 B</a:t>
            </a:r>
          </a:p>
          <a:p>
            <a:pPr algn="ctr"/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ChengXiang</a:t>
            </a:r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</a:t>
            </a:r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Zhai</a:t>
            </a:r>
            <a:endParaRPr lang="en-GB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6813C2E-599F-FA44-9668-067D987D9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9712" y="2820278"/>
            <a:ext cx="965194" cy="96519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F0A2026-9287-2A4C-9F32-5667FF60EC8F}"/>
              </a:ext>
            </a:extLst>
          </p:cNvPr>
          <p:cNvSpPr txBox="1"/>
          <p:nvPr/>
        </p:nvSpPr>
        <p:spPr>
          <a:xfrm>
            <a:off x="1367019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1715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4F075AD-A37C-2A4C-8E54-A2420A4AD0C6}"/>
              </a:ext>
            </a:extLst>
          </p:cNvPr>
          <p:cNvSpPr/>
          <p:nvPr/>
        </p:nvSpPr>
        <p:spPr>
          <a:xfrm rot="16200000">
            <a:off x="3682776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9A31C94-0EED-144E-A71E-A269ED98A63A}"/>
              </a:ext>
            </a:extLst>
          </p:cNvPr>
          <p:cNvSpPr txBox="1"/>
          <p:nvPr/>
        </p:nvSpPr>
        <p:spPr>
          <a:xfrm>
            <a:off x="3940787" y="3957484"/>
            <a:ext cx="2290582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Paper Talk</a:t>
            </a:r>
          </a:p>
          <a:p>
            <a:pPr algn="ctr"/>
            <a:r>
              <a:rPr lang="en-GB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Pierre </a:t>
            </a:r>
            <a:r>
              <a:rPr lang="en-GB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Erbacher</a:t>
            </a:r>
            <a:endParaRPr lang="en-GB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EE7D1911-4A06-BB45-A018-F6DF9A4151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603480" y="2820278"/>
            <a:ext cx="965194" cy="965194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3D5C410C-9925-6542-9932-FE1285AB4A58}"/>
              </a:ext>
            </a:extLst>
          </p:cNvPr>
          <p:cNvSpPr/>
          <p:nvPr/>
        </p:nvSpPr>
        <p:spPr>
          <a:xfrm rot="16200000">
            <a:off x="8830313" y="2906275"/>
            <a:ext cx="2806604" cy="2290581"/>
          </a:xfrm>
          <a:prstGeom prst="rect">
            <a:avLst/>
          </a:prstGeom>
          <a:solidFill>
            <a:srgbClr val="6608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A17565E-83EA-214C-A9F4-8EAE7335EC0F}"/>
              </a:ext>
            </a:extLst>
          </p:cNvPr>
          <p:cNvSpPr txBox="1"/>
          <p:nvPr/>
        </p:nvSpPr>
        <p:spPr>
          <a:xfrm>
            <a:off x="9088324" y="3957484"/>
            <a:ext cx="2290582" cy="10156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Breakout</a:t>
            </a:r>
          </a:p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Discussion &amp; Reporting</a:t>
            </a:r>
            <a:endParaRPr lang="en-GB" sz="22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6283F4CA-EF82-374B-A1A4-C5F94FF60CD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751017" y="2820278"/>
            <a:ext cx="965194" cy="965194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C21DC6CE-21C9-A649-B9A3-8EF8D6B011C3}"/>
              </a:ext>
            </a:extLst>
          </p:cNvPr>
          <p:cNvSpPr/>
          <p:nvPr/>
        </p:nvSpPr>
        <p:spPr>
          <a:xfrm rot="16200000">
            <a:off x="6256544" y="2906275"/>
            <a:ext cx="2806604" cy="2290581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5E0B969-F43C-0A4E-9FC1-A20745E0FD06}"/>
              </a:ext>
            </a:extLst>
          </p:cNvPr>
          <p:cNvSpPr txBox="1"/>
          <p:nvPr/>
        </p:nvSpPr>
        <p:spPr>
          <a:xfrm>
            <a:off x="6514555" y="3957484"/>
            <a:ext cx="2290582" cy="14157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Encore Talks</a:t>
            </a:r>
          </a:p>
          <a:p>
            <a:pPr algn="ctr"/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Shuo</a:t>
            </a:r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Zhang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Ben </a:t>
            </a:r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Carterette</a:t>
            </a:r>
            <a:endParaRPr lang="en-GB" sz="14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  <a:p>
            <a:pPr algn="ctr"/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Jin</a:t>
            </a:r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Huang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Alexandre Salle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David Maxwell</a:t>
            </a:r>
            <a:endParaRPr lang="en-GB" sz="14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50" name="Picture 49">
            <a:extLst>
              <a:ext uri="{FF2B5EF4-FFF2-40B4-BE49-F238E27FC236}">
                <a16:creationId xmlns:a16="http://schemas.microsoft.com/office/drawing/2014/main" id="{EC267E99-F4CB-7249-B852-2BEEC516BD3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7177248" y="2820278"/>
            <a:ext cx="965194" cy="96519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1D97BDF7-F3A8-1F4D-9235-E050FB37BB4B}"/>
              </a:ext>
            </a:extLst>
          </p:cNvPr>
          <p:cNvSpPr txBox="1"/>
          <p:nvPr/>
        </p:nvSpPr>
        <p:spPr>
          <a:xfrm>
            <a:off x="2644101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1750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8C207A6-6E50-5748-8B7C-04AAB1697EA3}"/>
              </a:ext>
            </a:extLst>
          </p:cNvPr>
          <p:cNvSpPr txBox="1"/>
          <p:nvPr/>
        </p:nvSpPr>
        <p:spPr>
          <a:xfrm>
            <a:off x="3935458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1750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EBE635B-FE57-1F49-B3CB-2B5CC3075341}"/>
              </a:ext>
            </a:extLst>
          </p:cNvPr>
          <p:cNvSpPr txBox="1"/>
          <p:nvPr/>
        </p:nvSpPr>
        <p:spPr>
          <a:xfrm>
            <a:off x="5212540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1810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69D0B84-136E-F74A-9E9F-9260F0D94EA6}"/>
              </a:ext>
            </a:extLst>
          </p:cNvPr>
          <p:cNvSpPr txBox="1"/>
          <p:nvPr/>
        </p:nvSpPr>
        <p:spPr>
          <a:xfrm>
            <a:off x="6509226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1820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7F81E96-49F7-C046-AF05-821BD3C6E58E}"/>
              </a:ext>
            </a:extLst>
          </p:cNvPr>
          <p:cNvSpPr txBox="1"/>
          <p:nvPr/>
        </p:nvSpPr>
        <p:spPr>
          <a:xfrm>
            <a:off x="7786308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1935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43B35FBC-752E-9148-B35A-09F724652627}"/>
              </a:ext>
            </a:extLst>
          </p:cNvPr>
          <p:cNvSpPr txBox="1"/>
          <p:nvPr/>
        </p:nvSpPr>
        <p:spPr>
          <a:xfrm>
            <a:off x="9088324" y="2320077"/>
            <a:ext cx="1018829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1945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8F40B56-4C46-654B-A902-6A2982CBCAD4}"/>
              </a:ext>
            </a:extLst>
          </p:cNvPr>
          <p:cNvSpPr txBox="1"/>
          <p:nvPr/>
        </p:nvSpPr>
        <p:spPr>
          <a:xfrm>
            <a:off x="10107154" y="2320077"/>
            <a:ext cx="1277082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2040 (</a:t>
            </a:r>
            <a:r>
              <a:rPr lang="en-GB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ish</a:t>
            </a: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en-GB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176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6" grpId="0"/>
      <p:bldP spid="12" grpId="0" animBg="1"/>
      <p:bldP spid="13" grpId="0"/>
      <p:bldP spid="24" grpId="0"/>
      <p:bldP spid="40" grpId="0" animBg="1"/>
      <p:bldP spid="41" grpId="0"/>
      <p:bldP spid="44" grpId="0" animBg="1"/>
      <p:bldP spid="45" grpId="0"/>
      <p:bldP spid="48" grpId="0" animBg="1"/>
      <p:bldP spid="49" grpId="0"/>
      <p:bldP spid="51" grpId="0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Synthetic Data Generation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294933-E6E0-DE44-8DDC-AFD09A0ED7A8}"/>
              </a:ext>
            </a:extLst>
          </p:cNvPr>
          <p:cNvSpPr txBox="1"/>
          <p:nvPr/>
        </p:nvSpPr>
        <p:spPr>
          <a:xfrm>
            <a:off x="809966" y="1668526"/>
            <a:ext cx="105676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There’s been a long history of building test collections/corpora.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1F9047-A3F2-9F42-B2FF-6F49C5FB1B4E}"/>
              </a:ext>
            </a:extLst>
          </p:cNvPr>
          <p:cNvSpPr txBox="1"/>
          <p:nvPr/>
        </p:nvSpPr>
        <p:spPr>
          <a:xfrm>
            <a:off x="809966" y="2194723"/>
            <a:ext cx="10567602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 the 1970’s, researchers had access to miniscule volumes of data</a:t>
            </a:r>
            <a:b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GB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 </a:t>
            </a:r>
            <a:endParaRPr lang="en-GB" sz="24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800100" lvl="1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Researchers like Cooper (1973) generated synthetic data for evaluating their library search systems…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BC2B02-3933-B643-90D2-A4183C4F58A6}"/>
              </a:ext>
            </a:extLst>
          </p:cNvPr>
          <p:cNvSpPr txBox="1"/>
          <p:nvPr/>
        </p:nvSpPr>
        <p:spPr>
          <a:xfrm>
            <a:off x="809966" y="3644250"/>
            <a:ext cx="105676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This line of work has been developed over the years...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7160AF-DCBC-944D-A9DA-B76553713E04}"/>
              </a:ext>
            </a:extLst>
          </p:cNvPr>
          <p:cNvSpPr txBox="1"/>
          <p:nvPr/>
        </p:nvSpPr>
        <p:spPr>
          <a:xfrm>
            <a:off x="809966" y="4163742"/>
            <a:ext cx="105676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…which leads nicely to our first keynote speaker!</a:t>
            </a:r>
          </a:p>
        </p:txBody>
      </p:sp>
    </p:spTree>
    <p:extLst>
      <p:ext uri="{BB962C8B-B14F-4D97-AF65-F5344CB8AC3E}">
        <p14:creationId xmlns:p14="http://schemas.microsoft.com/office/powerpoint/2010/main" val="6521547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Considering User Modelling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C7B287-5D15-DD43-9F06-1938EA6F3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2043" y="2044700"/>
            <a:ext cx="2197100" cy="2768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62B6840-092B-C441-9610-4ACF48B18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972" y="2282449"/>
            <a:ext cx="2588986" cy="2293102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9394606-EFFF-AD40-A5D6-6E29636DB2CB}"/>
              </a:ext>
            </a:extLst>
          </p:cNvPr>
          <p:cNvSpPr/>
          <p:nvPr/>
        </p:nvSpPr>
        <p:spPr>
          <a:xfrm rot="15457445">
            <a:off x="7812918" y="3883644"/>
            <a:ext cx="1089772" cy="2548329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062730-826F-1B4D-855F-7DC94EA26B95}"/>
              </a:ext>
            </a:extLst>
          </p:cNvPr>
          <p:cNvSpPr txBox="1"/>
          <p:nvPr/>
        </p:nvSpPr>
        <p:spPr>
          <a:xfrm rot="20857445">
            <a:off x="6828357" y="4720752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Querying</a:t>
            </a:r>
            <a:b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Behaviours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2BE433-CE2D-4744-AE5F-5E7406FB1BD8}"/>
              </a:ext>
            </a:extLst>
          </p:cNvPr>
          <p:cNvSpPr/>
          <p:nvPr/>
        </p:nvSpPr>
        <p:spPr>
          <a:xfrm rot="17069177">
            <a:off x="6020608" y="1216051"/>
            <a:ext cx="1089772" cy="2548329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BF5C979-5B19-F342-A1E7-908E1707DB80}"/>
              </a:ext>
            </a:extLst>
          </p:cNvPr>
          <p:cNvSpPr txBox="1"/>
          <p:nvPr/>
        </p:nvSpPr>
        <p:spPr>
          <a:xfrm rot="869177">
            <a:off x="5036047" y="2053159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Click</a:t>
            </a:r>
            <a:b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Behaviours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D517F3F-E1C7-6447-8890-2DCDF85DE2AD}"/>
              </a:ext>
            </a:extLst>
          </p:cNvPr>
          <p:cNvSpPr/>
          <p:nvPr/>
        </p:nvSpPr>
        <p:spPr>
          <a:xfrm rot="15457445">
            <a:off x="5283696" y="2919288"/>
            <a:ext cx="1089772" cy="2548329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7C120C0-6CBA-8F49-BBA8-604FBCEBF048}"/>
              </a:ext>
            </a:extLst>
          </p:cNvPr>
          <p:cNvSpPr txBox="1"/>
          <p:nvPr/>
        </p:nvSpPr>
        <p:spPr>
          <a:xfrm rot="20857445">
            <a:off x="4299135" y="3756396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Interactions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rPr>
              <a:t>with Systems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6E6687-96F5-214F-982D-4A77AAEC8B77}"/>
              </a:ext>
            </a:extLst>
          </p:cNvPr>
          <p:cNvSpPr/>
          <p:nvPr/>
        </p:nvSpPr>
        <p:spPr>
          <a:xfrm rot="17321351">
            <a:off x="3050248" y="4038431"/>
            <a:ext cx="1089772" cy="2548329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728675-D277-A84A-BD24-FBE57CBE4AE3}"/>
              </a:ext>
            </a:extLst>
          </p:cNvPr>
          <p:cNvSpPr txBox="1"/>
          <p:nvPr/>
        </p:nvSpPr>
        <p:spPr>
          <a:xfrm rot="1121351">
            <a:off x="2065687" y="4875539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Relevance</a:t>
            </a:r>
            <a:b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</a:br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Models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346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  <p:bldP spid="17" grpId="0" animBg="1"/>
      <p:bldP spid="18" grpId="0"/>
      <p:bldP spid="19" grpId="0" animBg="1"/>
      <p:bldP spid="20" grpId="0"/>
      <p:bldP spid="21" grpId="0" animBg="1"/>
      <p:bldP spid="2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963865E7-A721-F944-8499-9F30E62A6D99}"/>
              </a:ext>
            </a:extLst>
          </p:cNvPr>
          <p:cNvSpPr/>
          <p:nvPr/>
        </p:nvSpPr>
        <p:spPr>
          <a:xfrm>
            <a:off x="2985344" y="6431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14DE87-31D2-9C4A-AF00-F82673096766}"/>
              </a:ext>
            </a:extLst>
          </p:cNvPr>
          <p:cNvSpPr txBox="1"/>
          <p:nvPr/>
        </p:nvSpPr>
        <p:spPr>
          <a:xfrm>
            <a:off x="4883953" y="2912906"/>
            <a:ext cx="649495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3200" b="1" dirty="0">
                <a:solidFill>
                  <a:srgbClr val="28F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David Hawking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B7A8EB-F2BB-3248-A6F8-CF4BDC1C73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8"/>
          <a:stretch/>
        </p:blipFill>
        <p:spPr bwMode="auto">
          <a:xfrm>
            <a:off x="809966" y="1672687"/>
            <a:ext cx="3720044" cy="299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C03A9D6-12BD-474E-90D4-A5B7E155639E}"/>
              </a:ext>
            </a:extLst>
          </p:cNvPr>
          <p:cNvSpPr txBox="1"/>
          <p:nvPr/>
        </p:nvSpPr>
        <p:spPr>
          <a:xfrm>
            <a:off x="4883953" y="3444378"/>
            <a:ext cx="649495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Honorary Professor, Australian National University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9B3AB4-4438-194E-B83D-661DD0F7BFDC}"/>
              </a:ext>
            </a:extLst>
          </p:cNvPr>
          <p:cNvSpPr txBox="1"/>
          <p:nvPr/>
        </p:nvSpPr>
        <p:spPr>
          <a:xfrm>
            <a:off x="4883953" y="1672687"/>
            <a:ext cx="6494955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3600" i="1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How Useful are Results from Simulated Test Collections?</a:t>
            </a:r>
          </a:p>
        </p:txBody>
      </p:sp>
    </p:spTree>
    <p:extLst>
      <p:ext uri="{BB962C8B-B14F-4D97-AF65-F5344CB8AC3E}">
        <p14:creationId xmlns:p14="http://schemas.microsoft.com/office/powerpoint/2010/main" val="33554785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82254312-791F-5540-820E-EB81854DC251}"/>
              </a:ext>
            </a:extLst>
          </p:cNvPr>
          <p:cNvSpPr/>
          <p:nvPr/>
        </p:nvSpPr>
        <p:spPr>
          <a:xfrm>
            <a:off x="2985344" y="6431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pic>
        <p:nvPicPr>
          <p:cNvPr id="9" name="Picture 2" descr="picture of me">
            <a:extLst>
              <a:ext uri="{FF2B5EF4-FFF2-40B4-BE49-F238E27FC236}">
                <a16:creationId xmlns:a16="http://schemas.microsoft.com/office/drawing/2014/main" id="{577CBCDD-EDB6-0943-A104-D6557E4A7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964" y="1672687"/>
            <a:ext cx="3720045" cy="4393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5B7EE76-0244-D74F-AA22-1563C78D9C8B}"/>
              </a:ext>
            </a:extLst>
          </p:cNvPr>
          <p:cNvSpPr txBox="1"/>
          <p:nvPr/>
        </p:nvSpPr>
        <p:spPr>
          <a:xfrm>
            <a:off x="4883953" y="3469953"/>
            <a:ext cx="6494955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3200" b="1" dirty="0" err="1">
                <a:solidFill>
                  <a:srgbClr val="28F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ChengXiang</a:t>
            </a:r>
            <a:r>
              <a:rPr lang="en-GB" sz="3200" b="1" dirty="0">
                <a:solidFill>
                  <a:srgbClr val="28F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GB" sz="3200" b="1" dirty="0" err="1">
                <a:solidFill>
                  <a:srgbClr val="28FE15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Zhai</a:t>
            </a:r>
            <a:endParaRPr lang="en-GB" sz="3200" b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8576C9-07F8-CD4F-B091-1AADE2C4136D}"/>
              </a:ext>
            </a:extLst>
          </p:cNvPr>
          <p:cNvSpPr txBox="1"/>
          <p:nvPr/>
        </p:nvSpPr>
        <p:spPr>
          <a:xfrm>
            <a:off x="4883953" y="4001425"/>
            <a:ext cx="6494955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Professor, University of Illinois at Urbana-Champaign</a:t>
            </a:r>
          </a:p>
          <a:p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SIGIR Salton Award Winner, 2021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089243-5DFC-664A-ACE9-15F569C55F54}"/>
              </a:ext>
            </a:extLst>
          </p:cNvPr>
          <p:cNvSpPr txBox="1"/>
          <p:nvPr/>
        </p:nvSpPr>
        <p:spPr>
          <a:xfrm>
            <a:off x="4883953" y="1672687"/>
            <a:ext cx="6494955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3600" i="1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User Simulation for Information Retrieval Evaluation: Opportunities and Challenges</a:t>
            </a:r>
          </a:p>
        </p:txBody>
      </p:sp>
    </p:spTree>
    <p:extLst>
      <p:ext uri="{BB962C8B-B14F-4D97-AF65-F5344CB8AC3E}">
        <p14:creationId xmlns:p14="http://schemas.microsoft.com/office/powerpoint/2010/main" val="2509046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E531059B-CAF0-AC4D-916B-D8C99270D988}"/>
              </a:ext>
            </a:extLst>
          </p:cNvPr>
          <p:cNvSpPr/>
          <p:nvPr/>
        </p:nvSpPr>
        <p:spPr>
          <a:xfrm>
            <a:off x="6549890" y="649887"/>
            <a:ext cx="690508" cy="690508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Sim4IR Session  </a:t>
            </a:r>
            <a:r>
              <a:rPr lang="en-GB" sz="4400" b="1" dirty="0"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Speakers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B9DF05-27C8-C04F-83CB-704FB22726E2}"/>
              </a:ext>
            </a:extLst>
          </p:cNvPr>
          <p:cNvSpPr txBox="1"/>
          <p:nvPr/>
        </p:nvSpPr>
        <p:spPr>
          <a:xfrm>
            <a:off x="2376048" y="3592762"/>
            <a:ext cx="229058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Keynote B</a:t>
            </a:r>
          </a:p>
          <a:p>
            <a:pPr algn="ctr"/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ChengXiang</a:t>
            </a:r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</a:t>
            </a:r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Zhai</a:t>
            </a:r>
            <a:endParaRPr lang="en-GB" sz="20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91152C9-2FD3-2B40-A7B6-A17D3413B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741" y="2455556"/>
            <a:ext cx="965194" cy="96519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1D12868-43A7-2A4D-BD6D-6726A4E30E31}"/>
              </a:ext>
            </a:extLst>
          </p:cNvPr>
          <p:cNvSpPr txBox="1"/>
          <p:nvPr/>
        </p:nvSpPr>
        <p:spPr>
          <a:xfrm>
            <a:off x="4949816" y="3592762"/>
            <a:ext cx="2290582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Paper Talk</a:t>
            </a:r>
          </a:p>
          <a:p>
            <a:pPr algn="ctr"/>
            <a:r>
              <a:rPr lang="en-GB" sz="20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Pierre </a:t>
            </a:r>
            <a:r>
              <a:rPr lang="en-GB" sz="20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Erbacher</a:t>
            </a:r>
            <a:endParaRPr lang="en-GB" sz="20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CFAC69D-FD43-9E4F-9024-8E38F08C3D8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612509" y="2455556"/>
            <a:ext cx="965194" cy="96519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4F9BD29-9ACB-3444-9417-287FB1CD19C2}"/>
              </a:ext>
            </a:extLst>
          </p:cNvPr>
          <p:cNvSpPr txBox="1"/>
          <p:nvPr/>
        </p:nvSpPr>
        <p:spPr>
          <a:xfrm>
            <a:off x="7523584" y="3592762"/>
            <a:ext cx="2290582" cy="141577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Encore Talks</a:t>
            </a:r>
          </a:p>
          <a:p>
            <a:pPr algn="ctr"/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Shuo</a:t>
            </a:r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Zhang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Ben </a:t>
            </a:r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Carterette</a:t>
            </a:r>
            <a:endParaRPr lang="en-GB" sz="1400" i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  <a:p>
            <a:pPr algn="ctr"/>
            <a:r>
              <a:rPr lang="en-GB" sz="1400" i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Jin</a:t>
            </a:r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 Huang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Alexandre Salle</a:t>
            </a:r>
          </a:p>
          <a:p>
            <a:pPr algn="ctr"/>
            <a:r>
              <a:rPr lang="en-GB" sz="14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David Maxwell</a:t>
            </a:r>
            <a:endParaRPr lang="en-GB" sz="1400" i="1" dirty="0">
              <a:solidFill>
                <a:srgbClr val="28FE15"/>
              </a:solidFill>
              <a:latin typeface="Roboto" panose="02000000000000000000" pitchFamily="2" charset="0"/>
              <a:ea typeface="Roboto" panose="02000000000000000000" pitchFamily="2" charset="0"/>
              <a:cs typeface="Menlo" panose="020B0609030804020204" pitchFamily="49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B7C6859-0D18-964F-852E-16C5161F584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186277" y="2455556"/>
            <a:ext cx="965194" cy="96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072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01B937A-EE6D-974B-A3B7-082775DF18D0}"/>
              </a:ext>
            </a:extLst>
          </p:cNvPr>
          <p:cNvSpPr txBox="1"/>
          <p:nvPr/>
        </p:nvSpPr>
        <p:spPr>
          <a:xfrm>
            <a:off x="811306" y="6290763"/>
            <a:ext cx="5643282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SIGIR 2021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Workshops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(Online)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July 15</a:t>
            </a:r>
            <a:r>
              <a:rPr lang="en-US" baseline="30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2021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ED382A3-5A25-C04E-9D4F-5C071587E1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1306" y="2175240"/>
            <a:ext cx="4499066" cy="8113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5B38E2-4367-5641-B582-432972A9CEA9}"/>
              </a:ext>
            </a:extLst>
          </p:cNvPr>
          <p:cNvSpPr txBox="1"/>
          <p:nvPr/>
        </p:nvSpPr>
        <p:spPr>
          <a:xfrm>
            <a:off x="811305" y="3140806"/>
            <a:ext cx="9760779" cy="430887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2800" spc="3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Simulation for Information Retrieval Workshop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196A67-5EC0-004A-8AEB-DF2D67761606}"/>
              </a:ext>
            </a:extLst>
          </p:cNvPr>
          <p:cNvSpPr txBox="1"/>
          <p:nvPr/>
        </p:nvSpPr>
        <p:spPr>
          <a:xfrm>
            <a:off x="811306" y="3920715"/>
            <a:ext cx="9760779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pc="3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Krisztian Balog, David Maxwell, Paul Thomas, </a:t>
            </a:r>
            <a:r>
              <a:rPr lang="en-US" spc="3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Shuo</a:t>
            </a:r>
            <a:r>
              <a:rPr lang="en-US" spc="3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Zhang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17BC84-8C86-A743-80F4-040A86BC998F}"/>
              </a:ext>
            </a:extLst>
          </p:cNvPr>
          <p:cNvSpPr txBox="1"/>
          <p:nvPr/>
        </p:nvSpPr>
        <p:spPr>
          <a:xfrm>
            <a:off x="811305" y="4206983"/>
            <a:ext cx="1438836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</a:t>
            </a:r>
            <a:r>
              <a:rPr lang="en-US" sz="1400" i="1" spc="3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krisztianbalog</a:t>
            </a:r>
            <a:endParaRPr lang="en-US" sz="1400" i="1" spc="3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57AA20-7E2B-C044-A709-00B4A01D4357}"/>
              </a:ext>
            </a:extLst>
          </p:cNvPr>
          <p:cNvSpPr txBox="1"/>
          <p:nvPr/>
        </p:nvSpPr>
        <p:spPr>
          <a:xfrm>
            <a:off x="2523564" y="4206983"/>
            <a:ext cx="1232648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@maxwelld90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AFD42-155E-9747-82A6-C382429BA776}"/>
              </a:ext>
            </a:extLst>
          </p:cNvPr>
          <p:cNvSpPr txBox="1"/>
          <p:nvPr/>
        </p:nvSpPr>
        <p:spPr>
          <a:xfrm>
            <a:off x="4136318" y="4206983"/>
            <a:ext cx="740483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@pt_ir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A0A11D-7341-9143-A350-71AD5D3B6D67}"/>
              </a:ext>
            </a:extLst>
          </p:cNvPr>
          <p:cNvSpPr txBox="1"/>
          <p:nvPr/>
        </p:nvSpPr>
        <p:spPr>
          <a:xfrm>
            <a:off x="5636557" y="4206983"/>
            <a:ext cx="1582272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@imsure318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4AD202A-6709-C74A-BA15-473CC872C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1" y="2209261"/>
            <a:ext cx="433570" cy="7432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7ADF71E-E67F-004D-8307-9355D8992D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475190" y="583732"/>
            <a:ext cx="1904611" cy="74326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73AD90C-ABDA-D940-91C2-1062D835EDDB}"/>
              </a:ext>
            </a:extLst>
          </p:cNvPr>
          <p:cNvSpPr/>
          <p:nvPr/>
        </p:nvSpPr>
        <p:spPr>
          <a:xfrm>
            <a:off x="1691093" y="554899"/>
            <a:ext cx="335796" cy="335796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7938E1-FA51-314B-8046-812E28B984BE}"/>
              </a:ext>
            </a:extLst>
          </p:cNvPr>
          <p:cNvSpPr txBox="1"/>
          <p:nvPr/>
        </p:nvSpPr>
        <p:spPr>
          <a:xfrm>
            <a:off x="811306" y="583732"/>
            <a:ext cx="5643282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Session  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A   </a:t>
            </a:r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Menlo" panose="020B0609030804020204" pitchFamily="49" charset="0"/>
              </a:rPr>
              <a:t>0900-1230 CEST</a:t>
            </a:r>
          </a:p>
        </p:txBody>
      </p:sp>
    </p:spTree>
    <p:extLst>
      <p:ext uri="{BB962C8B-B14F-4D97-AF65-F5344CB8AC3E}">
        <p14:creationId xmlns:p14="http://schemas.microsoft.com/office/powerpoint/2010/main" val="1652109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01B937A-EE6D-974B-A3B7-082775DF18D0}"/>
              </a:ext>
            </a:extLst>
          </p:cNvPr>
          <p:cNvSpPr txBox="1"/>
          <p:nvPr/>
        </p:nvSpPr>
        <p:spPr>
          <a:xfrm>
            <a:off x="811306" y="6290763"/>
            <a:ext cx="5643282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SIGIR 2021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Workshops </a:t>
            </a:r>
            <a:r>
              <a:rPr lang="en-US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(Online)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July 15</a:t>
            </a:r>
            <a:r>
              <a:rPr lang="en-US" baseline="30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2021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8ED382A3-5A25-C04E-9D4F-5C071587E16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1306" y="2175240"/>
            <a:ext cx="4499066" cy="8113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D5B38E2-4367-5641-B582-432972A9CEA9}"/>
              </a:ext>
            </a:extLst>
          </p:cNvPr>
          <p:cNvSpPr txBox="1"/>
          <p:nvPr/>
        </p:nvSpPr>
        <p:spPr>
          <a:xfrm>
            <a:off x="811305" y="3140806"/>
            <a:ext cx="9760779" cy="430887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2800" spc="3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The Simulation for Information Retrieval Workshop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196A67-5EC0-004A-8AEB-DF2D67761606}"/>
              </a:ext>
            </a:extLst>
          </p:cNvPr>
          <p:cNvSpPr txBox="1"/>
          <p:nvPr/>
        </p:nvSpPr>
        <p:spPr>
          <a:xfrm>
            <a:off x="811306" y="3920715"/>
            <a:ext cx="9760779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pc="3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Krisztian Balog, David Maxwell, Paul Thomas, </a:t>
            </a:r>
            <a:r>
              <a:rPr lang="en-US" spc="3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Shuo</a:t>
            </a:r>
            <a:r>
              <a:rPr lang="en-US" spc="3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Zhang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C17BC84-8C86-A743-80F4-040A86BC998F}"/>
              </a:ext>
            </a:extLst>
          </p:cNvPr>
          <p:cNvSpPr txBox="1"/>
          <p:nvPr/>
        </p:nvSpPr>
        <p:spPr>
          <a:xfrm>
            <a:off x="811305" y="4206983"/>
            <a:ext cx="1438836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</a:t>
            </a:r>
            <a:r>
              <a:rPr lang="en-US" sz="1400" i="1" spc="3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krisztianbalog</a:t>
            </a:r>
            <a:endParaRPr lang="en-US" sz="1400" i="1" spc="3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57AA20-7E2B-C044-A709-00B4A01D4357}"/>
              </a:ext>
            </a:extLst>
          </p:cNvPr>
          <p:cNvSpPr txBox="1"/>
          <p:nvPr/>
        </p:nvSpPr>
        <p:spPr>
          <a:xfrm>
            <a:off x="2523564" y="4206983"/>
            <a:ext cx="1232648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@maxwelld90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88AFD42-155E-9747-82A6-C382429BA776}"/>
              </a:ext>
            </a:extLst>
          </p:cNvPr>
          <p:cNvSpPr txBox="1"/>
          <p:nvPr/>
        </p:nvSpPr>
        <p:spPr>
          <a:xfrm>
            <a:off x="4136318" y="4206983"/>
            <a:ext cx="740483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@pt_ir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0A0A11D-7341-9143-A350-71AD5D3B6D67}"/>
              </a:ext>
            </a:extLst>
          </p:cNvPr>
          <p:cNvSpPr txBox="1"/>
          <p:nvPr/>
        </p:nvSpPr>
        <p:spPr>
          <a:xfrm>
            <a:off x="5636557" y="4206983"/>
            <a:ext cx="1582272" cy="215444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sz="1400" i="1" spc="3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@imsure318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4AD202A-6709-C74A-BA15-473CC872CC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1" y="2209261"/>
            <a:ext cx="433570" cy="74326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77ADF71E-E67F-004D-8307-9355D8992D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9475190" y="583732"/>
            <a:ext cx="1904611" cy="74326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B73AD90C-ABDA-D940-91C2-1062D835EDDB}"/>
              </a:ext>
            </a:extLst>
          </p:cNvPr>
          <p:cNvSpPr/>
          <p:nvPr/>
        </p:nvSpPr>
        <p:spPr>
          <a:xfrm>
            <a:off x="1691093" y="554899"/>
            <a:ext cx="335796" cy="335796"/>
          </a:xfrm>
          <a:prstGeom prst="ellipse">
            <a:avLst/>
          </a:prstGeom>
          <a:solidFill>
            <a:srgbClr val="28FE1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67938E1-FA51-314B-8046-812E28B984BE}"/>
              </a:ext>
            </a:extLst>
          </p:cNvPr>
          <p:cNvSpPr txBox="1"/>
          <p:nvPr/>
        </p:nvSpPr>
        <p:spPr>
          <a:xfrm>
            <a:off x="811306" y="583732"/>
            <a:ext cx="5643282" cy="276999"/>
          </a:xfrm>
          <a:prstGeom prst="rect">
            <a:avLst/>
          </a:prstGeom>
          <a:noFill/>
        </p:spPr>
        <p:txBody>
          <a:bodyPr wrap="square" lIns="0" tIns="0" bIns="0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Session   </a:t>
            </a:r>
            <a:r>
              <a:rPr lang="en-US" b="1" dirty="0">
                <a:latin typeface="Roboto" panose="02000000000000000000" pitchFamily="2" charset="0"/>
                <a:ea typeface="Roboto" panose="02000000000000000000" pitchFamily="2" charset="0"/>
                <a:cs typeface="Menlo" panose="020B0609030804020204" pitchFamily="49" charset="0"/>
              </a:rPr>
              <a:t>B   </a:t>
            </a:r>
            <a:r>
              <a:rPr lang="en-US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Menlo" panose="020B0609030804020204" pitchFamily="49" charset="0"/>
              </a:rPr>
              <a:t>1700-2040 CEST</a:t>
            </a:r>
          </a:p>
        </p:txBody>
      </p:sp>
    </p:spTree>
    <p:extLst>
      <p:ext uri="{BB962C8B-B14F-4D97-AF65-F5344CB8AC3E}">
        <p14:creationId xmlns:p14="http://schemas.microsoft.com/office/powerpoint/2010/main" val="2115589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Sim4IR Organisers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96CF6A0-1993-BD48-B912-2BE2DFA1137F}"/>
              </a:ext>
            </a:extLst>
          </p:cNvPr>
          <p:cNvGrpSpPr/>
          <p:nvPr/>
        </p:nvGrpSpPr>
        <p:grpSpPr>
          <a:xfrm>
            <a:off x="808178" y="1672687"/>
            <a:ext cx="2523581" cy="3338003"/>
            <a:chOff x="807730" y="1672687"/>
            <a:chExt cx="2523581" cy="3338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414145AA-710D-8948-8168-9524F8931901}"/>
                </a:ext>
              </a:extLst>
            </p:cNvPr>
            <p:cNvSpPr/>
            <p:nvPr/>
          </p:nvSpPr>
          <p:spPr>
            <a:xfrm>
              <a:off x="808624" y="1672687"/>
              <a:ext cx="2522687" cy="33380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A7D2E13-B074-7A43-AB66-D83BFBD82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30166" y="1672687"/>
              <a:ext cx="1679602" cy="1679602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7D81713-EB20-114E-BAE1-2B6964F13A27}"/>
                </a:ext>
              </a:extLst>
            </p:cNvPr>
            <p:cNvSpPr txBox="1"/>
            <p:nvPr/>
          </p:nvSpPr>
          <p:spPr>
            <a:xfrm>
              <a:off x="807731" y="3447011"/>
              <a:ext cx="2523579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Krisztian</a:t>
              </a:r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Balog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7D5540E-D7D9-BA44-BD62-A9D7D52340F9}"/>
                </a:ext>
              </a:extLst>
            </p:cNvPr>
            <p:cNvSpPr txBox="1"/>
            <p:nvPr/>
          </p:nvSpPr>
          <p:spPr>
            <a:xfrm>
              <a:off x="807730" y="3774664"/>
              <a:ext cx="2523579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Universitetet</a:t>
              </a:r>
              <a: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en-GB" sz="16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i</a:t>
              </a:r>
              <a: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Stavanger</a:t>
              </a:r>
              <a:b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6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Norway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A00F39C-5025-7A4B-BF93-31C460FEA8B5}"/>
                </a:ext>
              </a:extLst>
            </p:cNvPr>
            <p:cNvSpPr txBox="1"/>
            <p:nvPr/>
          </p:nvSpPr>
          <p:spPr>
            <a:xfrm>
              <a:off x="807730" y="4499796"/>
              <a:ext cx="2523579" cy="2539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5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</a:t>
              </a:r>
              <a:r>
                <a:rPr lang="en-GB" sz="1650" i="1" dirty="0" err="1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krisztianbalog</a:t>
              </a:r>
              <a:endParaRPr lang="en-GB" sz="165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9011F4F-CD78-E84F-8822-AADBF7E814FC}"/>
              </a:ext>
            </a:extLst>
          </p:cNvPr>
          <p:cNvGrpSpPr/>
          <p:nvPr/>
        </p:nvGrpSpPr>
        <p:grpSpPr>
          <a:xfrm>
            <a:off x="3488473" y="1672686"/>
            <a:ext cx="2523581" cy="3338003"/>
            <a:chOff x="807730" y="1672687"/>
            <a:chExt cx="2523581" cy="333800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5D8CB0DF-C5C0-CB46-8FF2-E4AC37553D82}"/>
                </a:ext>
              </a:extLst>
            </p:cNvPr>
            <p:cNvSpPr/>
            <p:nvPr/>
          </p:nvSpPr>
          <p:spPr>
            <a:xfrm>
              <a:off x="808624" y="1672687"/>
              <a:ext cx="2522687" cy="33380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45C38D2-9026-D741-94AE-29B5B5EDF0F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/>
            <a:stretch/>
          </p:blipFill>
          <p:spPr>
            <a:xfrm>
              <a:off x="1230166" y="1672687"/>
              <a:ext cx="1679602" cy="1679602"/>
            </a:xfrm>
            <a:prstGeom prst="rect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EF25333-68B3-4B46-8B12-DFB17D196435}"/>
                </a:ext>
              </a:extLst>
            </p:cNvPr>
            <p:cNvSpPr txBox="1"/>
            <p:nvPr/>
          </p:nvSpPr>
          <p:spPr>
            <a:xfrm>
              <a:off x="807731" y="3447011"/>
              <a:ext cx="2523579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David Maxwell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09AD0930-B7C3-B340-B262-93B114B8D4AC}"/>
                </a:ext>
              </a:extLst>
            </p:cNvPr>
            <p:cNvSpPr txBox="1"/>
            <p:nvPr/>
          </p:nvSpPr>
          <p:spPr>
            <a:xfrm>
              <a:off x="807730" y="3774664"/>
              <a:ext cx="2523579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nl-NL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Technische Universiteit Delft</a:t>
              </a:r>
              <a:b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6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The Netherlands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19AE011-3D59-B840-A97E-14B65C6FC8BA}"/>
                </a:ext>
              </a:extLst>
            </p:cNvPr>
            <p:cNvSpPr txBox="1"/>
            <p:nvPr/>
          </p:nvSpPr>
          <p:spPr>
            <a:xfrm>
              <a:off x="807730" y="4499796"/>
              <a:ext cx="2523579" cy="2539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5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@maxwelld90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EF8F560-D053-5D4C-A6F7-D7BDB27BB8C7}"/>
              </a:ext>
            </a:extLst>
          </p:cNvPr>
          <p:cNvGrpSpPr/>
          <p:nvPr/>
        </p:nvGrpSpPr>
        <p:grpSpPr>
          <a:xfrm>
            <a:off x="6173687" y="1683286"/>
            <a:ext cx="2523581" cy="3338003"/>
            <a:chOff x="807730" y="1672687"/>
            <a:chExt cx="2523581" cy="3338003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BD4C8EC-2E74-D941-942F-52A1521C007B}"/>
                </a:ext>
              </a:extLst>
            </p:cNvPr>
            <p:cNvSpPr/>
            <p:nvPr/>
          </p:nvSpPr>
          <p:spPr>
            <a:xfrm>
              <a:off x="808624" y="1672687"/>
              <a:ext cx="2522687" cy="33380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5215D6E6-CDBD-884A-9A77-526F0DB9B4D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230166" y="1672687"/>
              <a:ext cx="1679602" cy="1679602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7CF8EAF-EEE3-EC4E-A5BE-A2E879C86175}"/>
                </a:ext>
              </a:extLst>
            </p:cNvPr>
            <p:cNvSpPr txBox="1"/>
            <p:nvPr/>
          </p:nvSpPr>
          <p:spPr>
            <a:xfrm>
              <a:off x="807731" y="3447011"/>
              <a:ext cx="2523579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Paul Thomas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3CDA82C-95AC-E248-AD13-D252C5D8E8C1}"/>
                </a:ext>
              </a:extLst>
            </p:cNvPr>
            <p:cNvSpPr txBox="1"/>
            <p:nvPr/>
          </p:nvSpPr>
          <p:spPr>
            <a:xfrm>
              <a:off x="807730" y="3774664"/>
              <a:ext cx="2523579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Microsoft Canberra</a:t>
              </a:r>
              <a:b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6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Australia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1779A6E-2E3A-AE45-9DF0-B9385CECE653}"/>
                </a:ext>
              </a:extLst>
            </p:cNvPr>
            <p:cNvSpPr txBox="1"/>
            <p:nvPr/>
          </p:nvSpPr>
          <p:spPr>
            <a:xfrm>
              <a:off x="807730" y="4499796"/>
              <a:ext cx="2523579" cy="2539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5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</a:t>
              </a:r>
              <a:r>
                <a:rPr lang="en-GB" sz="1650" i="1" dirty="0" err="1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pt_ir</a:t>
              </a:r>
              <a:endParaRPr lang="en-GB" sz="165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AA3E2DC-854C-5346-9AED-2CF83CD45AEB}"/>
              </a:ext>
            </a:extLst>
          </p:cNvPr>
          <p:cNvGrpSpPr/>
          <p:nvPr/>
        </p:nvGrpSpPr>
        <p:grpSpPr>
          <a:xfrm>
            <a:off x="8829539" y="1683286"/>
            <a:ext cx="2523581" cy="3338003"/>
            <a:chOff x="807730" y="1672687"/>
            <a:chExt cx="2523581" cy="333800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62082C1-A329-4347-988A-781BBCEEA9EF}"/>
                </a:ext>
              </a:extLst>
            </p:cNvPr>
            <p:cNvSpPr/>
            <p:nvPr/>
          </p:nvSpPr>
          <p:spPr>
            <a:xfrm>
              <a:off x="808624" y="1672687"/>
              <a:ext cx="2522687" cy="333800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6F0A7D5B-9302-2342-A10D-28D0983D00C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230166" y="1672687"/>
              <a:ext cx="1679602" cy="1679602"/>
            </a:xfrm>
            <a:prstGeom prst="rect">
              <a:avLst/>
            </a:prstGeom>
          </p:spPr>
        </p:pic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A3B82CE-2BBC-6647-BA82-31DEDD4FF732}"/>
                </a:ext>
              </a:extLst>
            </p:cNvPr>
            <p:cNvSpPr txBox="1"/>
            <p:nvPr/>
          </p:nvSpPr>
          <p:spPr>
            <a:xfrm>
              <a:off x="807731" y="3447011"/>
              <a:ext cx="2523579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Shuo</a:t>
              </a:r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Zhang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D831B9A-1938-8343-9A98-E6B72A5C6833}"/>
                </a:ext>
              </a:extLst>
            </p:cNvPr>
            <p:cNvSpPr txBox="1"/>
            <p:nvPr/>
          </p:nvSpPr>
          <p:spPr>
            <a:xfrm>
              <a:off x="807730" y="3774664"/>
              <a:ext cx="2523579" cy="4924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Bloomberg AI</a:t>
              </a:r>
              <a:br>
                <a:rPr lang="en-GB" sz="16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6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London, England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14DD0A8-E0EA-B648-9A57-BEAFFC19A458}"/>
                </a:ext>
              </a:extLst>
            </p:cNvPr>
            <p:cNvSpPr txBox="1"/>
            <p:nvPr/>
          </p:nvSpPr>
          <p:spPr>
            <a:xfrm>
              <a:off x="807730" y="4499796"/>
              <a:ext cx="2523579" cy="25391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GB" sz="165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@imsure318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91F38E7-2863-6849-8202-0D775FF8466A}"/>
              </a:ext>
            </a:extLst>
          </p:cNvPr>
          <p:cNvSpPr txBox="1"/>
          <p:nvPr/>
        </p:nvSpPr>
        <p:spPr>
          <a:xfrm>
            <a:off x="808176" y="5382792"/>
            <a:ext cx="1056849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Detailed workshop information available at </a:t>
            </a:r>
            <a:r>
              <a:rPr lang="en-GB" sz="2400" i="1" dirty="0">
                <a:solidFill>
                  <a:srgbClr val="28FE15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https://sim4ir.org</a:t>
            </a:r>
            <a:endParaRPr lang="en-GB" sz="2800" i="1" dirty="0">
              <a:solidFill>
                <a:srgbClr val="28FE15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289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Thanks to the Sim4IR Reviewers!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795DC5B-6691-6649-A0D6-50502C954F79}"/>
              </a:ext>
            </a:extLst>
          </p:cNvPr>
          <p:cNvGrpSpPr/>
          <p:nvPr/>
        </p:nvGrpSpPr>
        <p:grpSpPr>
          <a:xfrm>
            <a:off x="810860" y="1672686"/>
            <a:ext cx="3490038" cy="1326993"/>
            <a:chOff x="810860" y="1672686"/>
            <a:chExt cx="3490038" cy="1326993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38320B1-2026-0E42-BF9C-083B379FA74C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59F9267-8FAA-944F-99FD-1FCB2278C9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885872" y="1767026"/>
              <a:ext cx="1083515" cy="1083515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54C2A991-FD0A-0041-BE61-E253F0F2920F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Leif Azzopardi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A4608DA-AB20-AB43-B7D0-E273A0FDF684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University of </a:t>
              </a:r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Strathclyde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Scotland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53F3A27F-35D2-3341-9B77-77E5C96797BD}"/>
              </a:ext>
            </a:extLst>
          </p:cNvPr>
          <p:cNvGrpSpPr/>
          <p:nvPr/>
        </p:nvGrpSpPr>
        <p:grpSpPr>
          <a:xfrm>
            <a:off x="810860" y="3194907"/>
            <a:ext cx="3490038" cy="1326993"/>
            <a:chOff x="810860" y="1672686"/>
            <a:chExt cx="3490038" cy="132699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59A3CEE-A411-8E4B-8954-927E687561DC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81794811-18B4-D441-AEF7-5DCE422A24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5872" y="1767026"/>
              <a:ext cx="1083515" cy="1083515"/>
            </a:xfrm>
            <a:prstGeom prst="rect">
              <a:avLst/>
            </a:prstGeom>
          </p:spPr>
        </p:pic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F9DFFC1-440C-F44D-962C-93AEADA65117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Claudia </a:t>
              </a:r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Hauff</a:t>
              </a:r>
              <a:endParaRPr lang="en-GB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FCB3499-577F-C042-9B6D-E1969E1AC1FE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Technische Universiteit Delft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The Netherlands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0EA230E-0124-E345-8684-E04AF20D5D04}"/>
              </a:ext>
            </a:extLst>
          </p:cNvPr>
          <p:cNvGrpSpPr/>
          <p:nvPr/>
        </p:nvGrpSpPr>
        <p:grpSpPr>
          <a:xfrm>
            <a:off x="810860" y="4718454"/>
            <a:ext cx="3490038" cy="1326993"/>
            <a:chOff x="810860" y="1672686"/>
            <a:chExt cx="3490038" cy="1326993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7027714B-67C8-5049-830B-D60E6FA88D23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02FDC25-6A1A-A640-90A7-77C7E5FECC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1003253" y="1767026"/>
              <a:ext cx="848753" cy="1083515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BB29124C-DBB8-214B-9425-65A05428B9C6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Heikki</a:t>
              </a:r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Keskustalo</a:t>
              </a:r>
              <a:endParaRPr lang="en-GB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69D4F0F-C070-DB49-892A-660E2C81719B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Tampereen</a:t>
              </a:r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yliopisto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Finland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F57B764-8909-274F-9621-17B021EE356F}"/>
              </a:ext>
            </a:extLst>
          </p:cNvPr>
          <p:cNvGrpSpPr/>
          <p:nvPr/>
        </p:nvGrpSpPr>
        <p:grpSpPr>
          <a:xfrm>
            <a:off x="4361912" y="1672604"/>
            <a:ext cx="3490038" cy="1326993"/>
            <a:chOff x="810860" y="1672686"/>
            <a:chExt cx="3490038" cy="132699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B21B1E9-5050-CE4E-81BD-747BD23C2969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C1D4CD12-68F1-F04D-8369-AC25B2F835D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85872" y="1792224"/>
              <a:ext cx="1083515" cy="1033118"/>
            </a:xfrm>
            <a:prstGeom prst="rect">
              <a:avLst/>
            </a:prstGeom>
          </p:spPr>
        </p:pic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731908D-0534-C540-9BEE-772FA94873D4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Nicola Ferro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F41D096-A7B9-7448-96FC-0190C6B9375C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1549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3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Università</a:t>
              </a:r>
              <a:r>
                <a:rPr lang="nl-NL" sz="13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nl-NL" sz="13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delgi</a:t>
              </a:r>
              <a:r>
                <a:rPr lang="nl-NL" sz="13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Studi di Padova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Italy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49FD570-0DD2-A040-A410-A84CBEA41C78}"/>
              </a:ext>
            </a:extLst>
          </p:cNvPr>
          <p:cNvGrpSpPr/>
          <p:nvPr/>
        </p:nvGrpSpPr>
        <p:grpSpPr>
          <a:xfrm>
            <a:off x="4361688" y="3194907"/>
            <a:ext cx="3490038" cy="1326993"/>
            <a:chOff x="810860" y="1672686"/>
            <a:chExt cx="3490038" cy="1326993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0EED8CF-C004-9446-B7D7-314B60B70A9E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3453C07-E8B6-704D-93F8-417D29278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885872" y="1767026"/>
              <a:ext cx="1083515" cy="1083515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EB7435B4-BBB8-AE4C-B963-D4E5691C9EBC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Djoerd</a:t>
              </a:r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 </a:t>
              </a:r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Hiemstra</a:t>
              </a:r>
              <a:endParaRPr lang="en-GB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1706782D-74DD-4B49-A856-3EE4865BD7DC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Rabdoud</a:t>
              </a:r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Universiteit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The Netherlands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777CF6B-89A0-484B-BCBF-D7A45E8344B6}"/>
              </a:ext>
            </a:extLst>
          </p:cNvPr>
          <p:cNvGrpSpPr/>
          <p:nvPr/>
        </p:nvGrpSpPr>
        <p:grpSpPr>
          <a:xfrm>
            <a:off x="4361464" y="4718454"/>
            <a:ext cx="3490038" cy="1326993"/>
            <a:chOff x="810860" y="1672686"/>
            <a:chExt cx="3490038" cy="1326993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79631E20-9435-1D49-931D-954711329155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9" name="Picture 48">
              <a:extLst>
                <a:ext uri="{FF2B5EF4-FFF2-40B4-BE49-F238E27FC236}">
                  <a16:creationId xmlns:a16="http://schemas.microsoft.com/office/drawing/2014/main" id="{C1523692-3D5C-4144-A9DA-E5F3567EF54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940048" y="1767026"/>
              <a:ext cx="975163" cy="1083515"/>
            </a:xfrm>
            <a:prstGeom prst="rect">
              <a:avLst/>
            </a:prstGeom>
          </p:spPr>
        </p:pic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D1F3D6-8C09-2045-A097-1C9F32AC3691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Mohamed Yahya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23BEE853-44F8-D94A-A2A7-34446B3FE4D2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Bloomberg</a:t>
              </a:r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AI, London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England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FFD60C7B-1F4D-9448-B941-91A4F4BF7B04}"/>
              </a:ext>
            </a:extLst>
          </p:cNvPr>
          <p:cNvGrpSpPr/>
          <p:nvPr/>
        </p:nvGrpSpPr>
        <p:grpSpPr>
          <a:xfrm>
            <a:off x="7911455" y="3194907"/>
            <a:ext cx="3490038" cy="1326993"/>
            <a:chOff x="810860" y="1672686"/>
            <a:chExt cx="3490038" cy="1326993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1E83891-D7DB-7E4B-BDB1-AA7A46BD2853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30C54574-914D-EE4E-B489-38F21A2F1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/>
            <a:stretch/>
          </p:blipFill>
          <p:spPr>
            <a:xfrm>
              <a:off x="885872" y="1767026"/>
              <a:ext cx="1083515" cy="1083515"/>
            </a:xfrm>
            <a:prstGeom prst="rect">
              <a:avLst/>
            </a:prstGeom>
          </p:spPr>
        </p:pic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498B1194-D02C-DC4E-9D3C-00D9D049DE2F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Janna </a:t>
              </a:r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Kekäläinen</a:t>
              </a:r>
              <a:endParaRPr lang="en-GB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E1470FE6-4F92-604E-A918-2FAE093E5CAB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Tampereen</a:t>
              </a:r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 </a:t>
              </a:r>
              <a:r>
                <a:rPr lang="nl-NL" sz="1400" i="1" dirty="0" err="1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yliopisto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Finland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8475E6C5-FB9B-144A-ABED-61465F747E90}"/>
              </a:ext>
            </a:extLst>
          </p:cNvPr>
          <p:cNvGrpSpPr/>
          <p:nvPr/>
        </p:nvGrpSpPr>
        <p:grpSpPr>
          <a:xfrm>
            <a:off x="7911455" y="1668423"/>
            <a:ext cx="3490038" cy="1326993"/>
            <a:chOff x="810860" y="1672686"/>
            <a:chExt cx="3490038" cy="132699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033DB18-7739-F345-AD70-52EE465269F9}"/>
                </a:ext>
              </a:extLst>
            </p:cNvPr>
            <p:cNvSpPr/>
            <p:nvPr/>
          </p:nvSpPr>
          <p:spPr>
            <a:xfrm rot="16200000">
              <a:off x="1880335" y="603211"/>
              <a:ext cx="1326993" cy="346594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9" name="Picture 58">
              <a:extLst>
                <a:ext uri="{FF2B5EF4-FFF2-40B4-BE49-F238E27FC236}">
                  <a16:creationId xmlns:a16="http://schemas.microsoft.com/office/drawing/2014/main" id="{65E8FE9F-E43F-D74E-A51D-ACC0B2A48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rcRect/>
            <a:stretch/>
          </p:blipFill>
          <p:spPr>
            <a:xfrm>
              <a:off x="885872" y="1767026"/>
              <a:ext cx="1083515" cy="1083515"/>
            </a:xfrm>
            <a:prstGeom prst="rect">
              <a:avLst/>
            </a:prstGeom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B3846A7-AA59-F349-AD70-105129F641A6}"/>
                </a:ext>
              </a:extLst>
            </p:cNvPr>
            <p:cNvSpPr txBox="1"/>
            <p:nvPr/>
          </p:nvSpPr>
          <p:spPr>
            <a:xfrm>
              <a:off x="2047581" y="1767026"/>
              <a:ext cx="2253317" cy="27699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GB" dirty="0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Christophe van </a:t>
              </a:r>
              <a:r>
                <a:rPr lang="en-GB" dirty="0" err="1">
                  <a:solidFill>
                    <a:srgbClr val="28FE15"/>
                  </a:solidFill>
                  <a:latin typeface="Roboto Medium" panose="02000000000000000000" pitchFamily="2" charset="0"/>
                  <a:ea typeface="Roboto Medium" panose="02000000000000000000" pitchFamily="2" charset="0"/>
                </a:rPr>
                <a:t>Gysel</a:t>
              </a:r>
              <a:endParaRPr lang="en-GB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endParaRP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9B8515B0-3AFE-184F-ABD9-F45F3AA7FA53}"/>
                </a:ext>
              </a:extLst>
            </p:cNvPr>
            <p:cNvSpPr txBox="1"/>
            <p:nvPr/>
          </p:nvSpPr>
          <p:spPr>
            <a:xfrm>
              <a:off x="2047580" y="2094679"/>
              <a:ext cx="2253317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nl-NL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  <a:t>Apple</a:t>
              </a:r>
              <a:br>
                <a:rPr lang="en-GB" sz="1400" i="1" dirty="0">
                  <a:solidFill>
                    <a:schemeClr val="bg1"/>
                  </a:solidFill>
                  <a:latin typeface="Roboto Light" panose="02000000000000000000" pitchFamily="2" charset="0"/>
                  <a:ea typeface="Roboto Light" panose="02000000000000000000" pitchFamily="2" charset="0"/>
                </a:rPr>
              </a:br>
              <a:r>
                <a:rPr lang="en-GB" sz="1400" i="1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United States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6841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Simulation and Information Retrieval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8CFBED0-B2C5-8246-A5FB-F274F83EA4B8}"/>
              </a:ext>
            </a:extLst>
          </p:cNvPr>
          <p:cNvSpPr/>
          <p:nvPr/>
        </p:nvSpPr>
        <p:spPr>
          <a:xfrm rot="16200000">
            <a:off x="1121200" y="2628550"/>
            <a:ext cx="3109146" cy="3727140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4C66E22-9145-EF41-B3EA-05C3A00F38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626" b="7651"/>
          <a:stretch/>
        </p:blipFill>
        <p:spPr>
          <a:xfrm>
            <a:off x="812203" y="2933387"/>
            <a:ext cx="3727141" cy="197320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2294933-E6E0-DE44-8DDC-AFD09A0ED7A8}"/>
              </a:ext>
            </a:extLst>
          </p:cNvPr>
          <p:cNvSpPr txBox="1"/>
          <p:nvPr/>
        </p:nvSpPr>
        <p:spPr>
          <a:xfrm>
            <a:off x="809966" y="1668526"/>
            <a:ext cx="10567602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Information Retrieval and simulation are no strangers!</a:t>
            </a:r>
            <a:b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GB" sz="10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 </a:t>
            </a:r>
            <a:endParaRPr lang="en-GB" sz="2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We’ve been using simulation in IR-related work since the 1970’s…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07EA97B-725D-ED44-8AE8-6C71D8762E47}"/>
              </a:ext>
            </a:extLst>
          </p:cNvPr>
          <p:cNvSpPr txBox="1"/>
          <p:nvPr/>
        </p:nvSpPr>
        <p:spPr>
          <a:xfrm>
            <a:off x="1005460" y="5055224"/>
            <a:ext cx="3261739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“A Simulation Model of an IR System”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1B428E-FD3A-E242-A08E-200CE4A2FDC1}"/>
              </a:ext>
            </a:extLst>
          </p:cNvPr>
          <p:cNvSpPr/>
          <p:nvPr/>
        </p:nvSpPr>
        <p:spPr>
          <a:xfrm rot="16200000">
            <a:off x="1072506" y="4246383"/>
            <a:ext cx="419792" cy="940395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319691F-9913-9D49-BB3F-315F16B771B0}"/>
              </a:ext>
            </a:extLst>
          </p:cNvPr>
          <p:cNvSpPr txBox="1"/>
          <p:nvPr/>
        </p:nvSpPr>
        <p:spPr>
          <a:xfrm>
            <a:off x="1005461" y="4598812"/>
            <a:ext cx="67093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0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1973</a:t>
            </a:r>
            <a:endParaRPr lang="en-GB" sz="20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926C565-BFDB-1543-9A62-6DCDE2705A55}"/>
              </a:ext>
            </a:extLst>
          </p:cNvPr>
          <p:cNvSpPr txBox="1"/>
          <p:nvPr/>
        </p:nvSpPr>
        <p:spPr>
          <a:xfrm rot="16200000">
            <a:off x="-378440" y="3787924"/>
            <a:ext cx="2166257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Image: US Library of Congress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0C9C49A-1719-E14D-AC14-10FE64640BE1}"/>
              </a:ext>
            </a:extLst>
          </p:cNvPr>
          <p:cNvSpPr/>
          <p:nvPr/>
        </p:nvSpPr>
        <p:spPr>
          <a:xfrm rot="16937850">
            <a:off x="9619419" y="3109404"/>
            <a:ext cx="660822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2ECA3A8-E237-D34B-B23E-EFCD9B618321}"/>
              </a:ext>
            </a:extLst>
          </p:cNvPr>
          <p:cNvSpPr txBox="1"/>
          <p:nvPr/>
        </p:nvSpPr>
        <p:spPr>
          <a:xfrm rot="737850">
            <a:off x="8425828" y="4410823"/>
            <a:ext cx="30480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Query Generation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2A0EAE3-2BF6-2C41-80C8-7F9B3CD930D4}"/>
              </a:ext>
            </a:extLst>
          </p:cNvPr>
          <p:cNvSpPr/>
          <p:nvPr/>
        </p:nvSpPr>
        <p:spPr>
          <a:xfrm rot="15418850">
            <a:off x="5931432" y="2322272"/>
            <a:ext cx="660822" cy="2282892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457DA4-392E-B041-95A5-5EE1CDB94095}"/>
              </a:ext>
            </a:extLst>
          </p:cNvPr>
          <p:cNvSpPr txBox="1"/>
          <p:nvPr/>
        </p:nvSpPr>
        <p:spPr>
          <a:xfrm rot="20818850">
            <a:off x="5120395" y="3241135"/>
            <a:ext cx="2282891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rPr>
              <a:t>Ranked Lists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89D74EF-6EDE-494E-9A9F-A3BD1301FE12}"/>
              </a:ext>
            </a:extLst>
          </p:cNvPr>
          <p:cNvSpPr/>
          <p:nvPr/>
        </p:nvSpPr>
        <p:spPr>
          <a:xfrm rot="15744067">
            <a:off x="9469178" y="1806909"/>
            <a:ext cx="660822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700FA31-BE5A-5B4D-AE0A-C84BA90E55F1}"/>
              </a:ext>
            </a:extLst>
          </p:cNvPr>
          <p:cNvSpPr txBox="1"/>
          <p:nvPr/>
        </p:nvSpPr>
        <p:spPr>
          <a:xfrm rot="21144067">
            <a:off x="8275587" y="3108328"/>
            <a:ext cx="30480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User Interactions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D1D4809-F528-B64A-B9C7-B92D1446A938}"/>
              </a:ext>
            </a:extLst>
          </p:cNvPr>
          <p:cNvSpPr/>
          <p:nvPr/>
        </p:nvSpPr>
        <p:spPr>
          <a:xfrm rot="15744067">
            <a:off x="6130360" y="2967647"/>
            <a:ext cx="660822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6E3F6A-5066-0D4C-AF28-56F1BC469FC6}"/>
              </a:ext>
            </a:extLst>
          </p:cNvPr>
          <p:cNvSpPr txBox="1"/>
          <p:nvPr/>
        </p:nvSpPr>
        <p:spPr>
          <a:xfrm rot="21144067">
            <a:off x="4936769" y="4269066"/>
            <a:ext cx="30480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Search Sessions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798054F-D8A2-E444-A4B1-A9FEA71AAF7F}"/>
              </a:ext>
            </a:extLst>
          </p:cNvPr>
          <p:cNvSpPr/>
          <p:nvPr/>
        </p:nvSpPr>
        <p:spPr>
          <a:xfrm rot="16545617">
            <a:off x="7896828" y="3889530"/>
            <a:ext cx="660822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09C009A-4209-8849-8F49-4DB709FC1DF1}"/>
              </a:ext>
            </a:extLst>
          </p:cNvPr>
          <p:cNvSpPr txBox="1"/>
          <p:nvPr/>
        </p:nvSpPr>
        <p:spPr>
          <a:xfrm rot="345617">
            <a:off x="6703237" y="5190949"/>
            <a:ext cx="30480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Synthetic Data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9700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30" grpId="0"/>
      <p:bldP spid="17" grpId="0" animBg="1"/>
      <p:bldP spid="23" grpId="0"/>
      <p:bldP spid="18" grpId="0"/>
      <p:bldP spid="19" grpId="0" animBg="1"/>
      <p:bldP spid="20" grpId="0"/>
      <p:bldP spid="31" grpId="0" animBg="1"/>
      <p:bldP spid="32" grpId="0"/>
      <p:bldP spid="35" grpId="0" animBg="1"/>
      <p:bldP spid="36" grpId="0"/>
      <p:bldP spid="37" grpId="0" animBg="1"/>
      <p:bldP spid="38" grpId="0"/>
      <p:bldP spid="42" grpId="0" animBg="1"/>
      <p:bldP spid="4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Where did we get to?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294933-E6E0-DE44-8DDC-AFD09A0ED7A8}"/>
              </a:ext>
            </a:extLst>
          </p:cNvPr>
          <p:cNvSpPr txBox="1"/>
          <p:nvPr/>
        </p:nvSpPr>
        <p:spPr>
          <a:xfrm>
            <a:off x="809966" y="1668526"/>
            <a:ext cx="105676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It’s been a while since we had a good think about simulation and IR…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5D4F4F-EAD5-F644-A9A9-F867F7AEF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215" y="2322574"/>
            <a:ext cx="4006833" cy="518531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60D3EDF8-3A7C-B747-A031-B4366DD0C373}"/>
              </a:ext>
            </a:extLst>
          </p:cNvPr>
          <p:cNvSpPr txBox="1"/>
          <p:nvPr/>
        </p:nvSpPr>
        <p:spPr>
          <a:xfrm>
            <a:off x="5164858" y="2322574"/>
            <a:ext cx="6148503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SIGIR </a:t>
            </a:r>
            <a:r>
              <a:rPr lang="en-GB" sz="3200" dirty="0">
                <a:solidFill>
                  <a:srgbClr val="28FE15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2010</a:t>
            </a:r>
            <a:r>
              <a:rPr lang="en-GB" sz="32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Workshop on the Simulation of Interaction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1A2157-1670-3643-8221-70E23BB562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056" y="3462867"/>
            <a:ext cx="1134432" cy="11344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F9D39B-D6D4-DC4A-9170-58B2893F5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4447" y="3462867"/>
            <a:ext cx="1134432" cy="11344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40395E-E5D5-1B49-9A6B-B8D54F5996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35666" y="3462867"/>
            <a:ext cx="1134432" cy="114091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F22E121-1E5D-1841-87D0-2F5C6CD90B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78838" y="3462867"/>
            <a:ext cx="1134432" cy="1134432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C59FB840-ABAD-FC48-A987-C9A01679F978}"/>
              </a:ext>
            </a:extLst>
          </p:cNvPr>
          <p:cNvSpPr txBox="1"/>
          <p:nvPr/>
        </p:nvSpPr>
        <p:spPr>
          <a:xfrm>
            <a:off x="5178838" y="4687023"/>
            <a:ext cx="113443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Leif</a:t>
            </a:r>
            <a:b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Azzopardi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C4505E8-D50B-2648-A809-F08A0DC8C72B}"/>
              </a:ext>
            </a:extLst>
          </p:cNvPr>
          <p:cNvSpPr txBox="1"/>
          <p:nvPr/>
        </p:nvSpPr>
        <p:spPr>
          <a:xfrm>
            <a:off x="6864052" y="4687023"/>
            <a:ext cx="113443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Kalervo</a:t>
            </a:r>
            <a:endParaRPr lang="en-GB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algn="ctr"/>
            <a:r>
              <a:rPr lang="en-GB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Järvelin</a:t>
            </a:r>
            <a:endParaRPr lang="en-GB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CA7C39A-0EE6-A244-8DBD-F4F00B33B3D3}"/>
              </a:ext>
            </a:extLst>
          </p:cNvPr>
          <p:cNvSpPr txBox="1"/>
          <p:nvPr/>
        </p:nvSpPr>
        <p:spPr>
          <a:xfrm>
            <a:off x="8549266" y="4687023"/>
            <a:ext cx="113443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Jaap</a:t>
            </a:r>
            <a:b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GB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Kamps</a:t>
            </a:r>
            <a:endParaRPr lang="en-GB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1D35A7A-8B3D-9A40-B378-C0FD8718AFB3}"/>
              </a:ext>
            </a:extLst>
          </p:cNvPr>
          <p:cNvSpPr txBox="1"/>
          <p:nvPr/>
        </p:nvSpPr>
        <p:spPr>
          <a:xfrm>
            <a:off x="10234480" y="4687023"/>
            <a:ext cx="1134432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Mark</a:t>
            </a:r>
            <a:b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</a:br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Smucker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282CB7B-8B29-8A40-8E33-65E46CD6381D}"/>
              </a:ext>
            </a:extLst>
          </p:cNvPr>
          <p:cNvSpPr txBox="1"/>
          <p:nvPr/>
        </p:nvSpPr>
        <p:spPr>
          <a:xfrm>
            <a:off x="6231444" y="5487239"/>
            <a:ext cx="514923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GB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ACM SIGIR Forum 44, 2, pp. 35-47</a:t>
            </a:r>
          </a:p>
          <a:p>
            <a:pPr algn="r"/>
            <a:r>
              <a:rPr lang="en-GB" sz="1600" dirty="0" err="1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doi.org</a:t>
            </a:r>
            <a:r>
              <a:rPr lang="en-GB" sz="1600" dirty="0">
                <a:solidFill>
                  <a:schemeClr val="bg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/10.1145/1924475.1924484</a:t>
            </a:r>
          </a:p>
        </p:txBody>
      </p:sp>
    </p:spTree>
    <p:extLst>
      <p:ext uri="{BB962C8B-B14F-4D97-AF65-F5344CB8AC3E}">
        <p14:creationId xmlns:p14="http://schemas.microsoft.com/office/powerpoint/2010/main" val="1121490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0" grpId="0"/>
      <p:bldP spid="41" grpId="0"/>
      <p:bldP spid="44" grpId="0"/>
      <p:bldP spid="45" grpId="0"/>
      <p:bldP spid="4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EFF1C53-4422-9647-8CA2-D8A4CA4150FF}"/>
              </a:ext>
            </a:extLst>
          </p:cNvPr>
          <p:cNvSpPr txBox="1"/>
          <p:nvPr/>
        </p:nvSpPr>
        <p:spPr>
          <a:xfrm>
            <a:off x="9169127" y="6290762"/>
            <a:ext cx="221067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8489AF-7EF0-2A45-BD47-782551D5580C}"/>
              </a:ext>
            </a:extLst>
          </p:cNvPr>
          <p:cNvSpPr txBox="1"/>
          <p:nvPr/>
        </p:nvSpPr>
        <p:spPr>
          <a:xfrm>
            <a:off x="811306" y="649887"/>
            <a:ext cx="1056760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Where are we now?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294933-E6E0-DE44-8DDC-AFD09A0ED7A8}"/>
              </a:ext>
            </a:extLst>
          </p:cNvPr>
          <p:cNvSpPr txBox="1"/>
          <p:nvPr/>
        </p:nvSpPr>
        <p:spPr>
          <a:xfrm>
            <a:off x="809966" y="1668526"/>
            <a:ext cx="10567602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342900" indent="-342900">
              <a:buFont typeface="Wingdings" pitchFamily="2" charset="2"/>
              <a:buChar char="§"/>
            </a:pPr>
            <a:r>
              <a:rPr lang="en-GB" sz="24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Let’s have a think about where we are as a community when it comes to simulation – and how recent developments could make use of it!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279D2E9-4BDC-5747-83B0-49EF8EFE95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817419" y="2731992"/>
            <a:ext cx="10566400" cy="3314700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229C594-CC49-224C-853D-B1275F87979B}"/>
              </a:ext>
            </a:extLst>
          </p:cNvPr>
          <p:cNvSpPr/>
          <p:nvPr/>
        </p:nvSpPr>
        <p:spPr>
          <a:xfrm rot="16886774">
            <a:off x="7829617" y="1999410"/>
            <a:ext cx="1091815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177E223-B5C1-114E-A71B-1DF644C52D46}"/>
              </a:ext>
            </a:extLst>
          </p:cNvPr>
          <p:cNvSpPr txBox="1"/>
          <p:nvPr/>
        </p:nvSpPr>
        <p:spPr>
          <a:xfrm rot="686774">
            <a:off x="6851522" y="3085333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Reinforcement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Menlo" panose="020B0609030804020204" pitchFamily="49" charset="0"/>
              </a:rPr>
              <a:t>Learning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39DF7D8-FA0E-DD40-8EFB-1E83E25DAE53}"/>
              </a:ext>
            </a:extLst>
          </p:cNvPr>
          <p:cNvSpPr/>
          <p:nvPr/>
        </p:nvSpPr>
        <p:spPr>
          <a:xfrm rot="15251659">
            <a:off x="3920952" y="2934469"/>
            <a:ext cx="656634" cy="3048003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D3804EA-E9C2-B341-B18C-898060D3E33A}"/>
              </a:ext>
            </a:extLst>
          </p:cNvPr>
          <p:cNvSpPr txBox="1"/>
          <p:nvPr/>
        </p:nvSpPr>
        <p:spPr>
          <a:xfrm rot="20651659">
            <a:off x="2725266" y="4237983"/>
            <a:ext cx="304800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Conversational IR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4CB8D4-0AD4-E346-8C4C-C6952DD8311F}"/>
              </a:ext>
            </a:extLst>
          </p:cNvPr>
          <p:cNvSpPr/>
          <p:nvPr/>
        </p:nvSpPr>
        <p:spPr>
          <a:xfrm rot="15457445">
            <a:off x="9415284" y="3899884"/>
            <a:ext cx="1089772" cy="2548329"/>
          </a:xfrm>
          <a:prstGeom prst="rect">
            <a:avLst/>
          </a:prstGeom>
          <a:solidFill>
            <a:srgbClr val="10660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3C9EADC-28F6-D64F-98D4-65C7C09F3724}"/>
              </a:ext>
            </a:extLst>
          </p:cNvPr>
          <p:cNvSpPr txBox="1"/>
          <p:nvPr/>
        </p:nvSpPr>
        <p:spPr>
          <a:xfrm rot="20857445">
            <a:off x="8430723" y="4736992"/>
            <a:ext cx="3048004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Mature Technologies</a:t>
            </a:r>
            <a:endParaRPr lang="en-GB" sz="2800" dirty="0">
              <a:solidFill>
                <a:srgbClr val="28FE15"/>
              </a:solidFill>
              <a:latin typeface="Roboto Medium" panose="02000000000000000000" pitchFamily="2" charset="0"/>
              <a:ea typeface="Roboto Medium" panose="02000000000000000000" pitchFamily="2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3905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/>
      <p:bldP spid="31" grpId="0" animBg="1"/>
      <p:bldP spid="32" grpId="0"/>
      <p:bldP spid="34" grpId="0" animBg="1"/>
      <p:bldP spid="3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677</Words>
  <Application>Microsoft Macintosh PowerPoint</Application>
  <PresentationFormat>Widescreen</PresentationFormat>
  <Paragraphs>190</Paragraphs>
  <Slides>16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Arial</vt:lpstr>
      <vt:lpstr>Calibri</vt:lpstr>
      <vt:lpstr>Menlo</vt:lpstr>
      <vt:lpstr>Roboto</vt:lpstr>
      <vt:lpstr>Roboto Black</vt:lpstr>
      <vt:lpstr>Roboto Light</vt:lpstr>
      <vt:lpstr>Roboto Medium</vt:lpstr>
      <vt:lpstr>Roboto Thin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93</cp:revision>
  <dcterms:created xsi:type="dcterms:W3CDTF">2021-07-13T14:14:10Z</dcterms:created>
  <dcterms:modified xsi:type="dcterms:W3CDTF">2021-07-15T14:35:51Z</dcterms:modified>
</cp:coreProperties>
</file>

<file path=docProps/thumbnail.jpeg>
</file>